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2.xml" ContentType="application/vnd.openxmlformats-officedocument.presentationml.notesSlide+xml"/>
  <Override PartName="/ppt/tags/tag82.xml" ContentType="application/vnd.openxmlformats-officedocument.presentationml.tags+xml"/>
  <Override PartName="/ppt/notesSlides/notesSlide33.xml" ContentType="application/vnd.openxmlformats-officedocument.presentationml.notesSlide+xml"/>
  <Override PartName="/ppt/tags/tag8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84.xml" ContentType="application/vnd.openxmlformats-officedocument.presentationml.tags+xml"/>
  <Override PartName="/ppt/notesSlides/notesSlide47.xml" ContentType="application/vnd.openxmlformats-officedocument.presentationml.notesSlide+xml"/>
  <Override PartName="/ppt/tags/tag8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57" r:id="rId2"/>
    <p:sldId id="552" r:id="rId3"/>
    <p:sldId id="550" r:id="rId4"/>
    <p:sldId id="259" r:id="rId5"/>
    <p:sldId id="665" r:id="rId6"/>
    <p:sldId id="611" r:id="rId7"/>
    <p:sldId id="546" r:id="rId8"/>
    <p:sldId id="545" r:id="rId9"/>
    <p:sldId id="612" r:id="rId10"/>
    <p:sldId id="548" r:id="rId11"/>
    <p:sldId id="608" r:id="rId12"/>
    <p:sldId id="609" r:id="rId13"/>
    <p:sldId id="600" r:id="rId14"/>
    <p:sldId id="667" r:id="rId15"/>
    <p:sldId id="666" r:id="rId16"/>
    <p:sldId id="275" r:id="rId17"/>
    <p:sldId id="602" r:id="rId18"/>
    <p:sldId id="614" r:id="rId19"/>
    <p:sldId id="615" r:id="rId20"/>
    <p:sldId id="613" r:id="rId21"/>
    <p:sldId id="554" r:id="rId22"/>
    <p:sldId id="616" r:id="rId23"/>
    <p:sldId id="617" r:id="rId24"/>
    <p:sldId id="291" r:id="rId25"/>
    <p:sldId id="618" r:id="rId26"/>
    <p:sldId id="619" r:id="rId27"/>
    <p:sldId id="620" r:id="rId28"/>
    <p:sldId id="621" r:id="rId29"/>
    <p:sldId id="622" r:id="rId30"/>
    <p:sldId id="623" r:id="rId31"/>
    <p:sldId id="303" r:id="rId32"/>
    <p:sldId id="304" r:id="rId33"/>
    <p:sldId id="305" r:id="rId34"/>
    <p:sldId id="306" r:id="rId35"/>
    <p:sldId id="307" r:id="rId36"/>
    <p:sldId id="308" r:id="rId37"/>
    <p:sldId id="319" r:id="rId38"/>
    <p:sldId id="627" r:id="rId39"/>
    <p:sldId id="324" r:id="rId40"/>
    <p:sldId id="630" r:id="rId41"/>
    <p:sldId id="631" r:id="rId42"/>
    <p:sldId id="629" r:id="rId43"/>
    <p:sldId id="632" r:id="rId44"/>
    <p:sldId id="325" r:id="rId45"/>
    <p:sldId id="326" r:id="rId46"/>
    <p:sldId id="327" r:id="rId47"/>
    <p:sldId id="328" r:id="rId48"/>
    <p:sldId id="329" r:id="rId49"/>
    <p:sldId id="330" r:id="rId50"/>
    <p:sldId id="633" r:id="rId51"/>
    <p:sldId id="634" r:id="rId52"/>
    <p:sldId id="331" r:id="rId53"/>
    <p:sldId id="639" r:id="rId54"/>
    <p:sldId id="668" r:id="rId55"/>
    <p:sldId id="642" r:id="rId56"/>
    <p:sldId id="641" r:id="rId57"/>
    <p:sldId id="640" r:id="rId58"/>
    <p:sldId id="638" r:id="rId59"/>
    <p:sldId id="635" r:id="rId60"/>
    <p:sldId id="636" r:id="rId61"/>
    <p:sldId id="637" r:id="rId62"/>
    <p:sldId id="560" r:id="rId63"/>
    <p:sldId id="644" r:id="rId64"/>
    <p:sldId id="669" r:id="rId65"/>
    <p:sldId id="647" r:id="rId66"/>
    <p:sldId id="646" r:id="rId67"/>
    <p:sldId id="648" r:id="rId68"/>
    <p:sldId id="649" r:id="rId69"/>
    <p:sldId id="650" r:id="rId70"/>
    <p:sldId id="651" r:id="rId71"/>
    <p:sldId id="645" r:id="rId72"/>
    <p:sldId id="563" r:id="rId73"/>
    <p:sldId id="652" r:id="rId74"/>
    <p:sldId id="653" r:id="rId75"/>
    <p:sldId id="654" r:id="rId76"/>
    <p:sldId id="655" r:id="rId77"/>
    <p:sldId id="656" r:id="rId78"/>
    <p:sldId id="360" r:id="rId79"/>
    <p:sldId id="663" r:id="rId80"/>
    <p:sldId id="657" r:id="rId81"/>
    <p:sldId id="658" r:id="rId82"/>
    <p:sldId id="659" r:id="rId83"/>
    <p:sldId id="660" r:id="rId84"/>
    <p:sldId id="661" r:id="rId85"/>
    <p:sldId id="362" r:id="rId86"/>
    <p:sldId id="363" r:id="rId87"/>
    <p:sldId id="364" r:id="rId88"/>
    <p:sldId id="542" r:id="rId89"/>
    <p:sldId id="365" r:id="rId90"/>
    <p:sldId id="366" r:id="rId91"/>
    <p:sldId id="367" r:id="rId92"/>
    <p:sldId id="368" r:id="rId93"/>
    <p:sldId id="662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664" r:id="rId103"/>
    <p:sldId id="566" r:id="rId104"/>
    <p:sldId id="572" r:id="rId105"/>
    <p:sldId id="671" r:id="rId106"/>
    <p:sldId id="693" r:id="rId107"/>
    <p:sldId id="692" r:id="rId108"/>
    <p:sldId id="694" r:id="rId109"/>
    <p:sldId id="695" r:id="rId110"/>
    <p:sldId id="573" r:id="rId111"/>
    <p:sldId id="672" r:id="rId112"/>
    <p:sldId id="575" r:id="rId113"/>
    <p:sldId id="673" r:id="rId114"/>
    <p:sldId id="674" r:id="rId115"/>
    <p:sldId id="579" r:id="rId116"/>
    <p:sldId id="675" r:id="rId117"/>
    <p:sldId id="696" r:id="rId118"/>
    <p:sldId id="697" r:id="rId119"/>
    <p:sldId id="583" r:id="rId120"/>
    <p:sldId id="584" r:id="rId121"/>
    <p:sldId id="585" r:id="rId122"/>
    <p:sldId id="586" r:id="rId123"/>
    <p:sldId id="587" r:id="rId124"/>
    <p:sldId id="676" r:id="rId125"/>
    <p:sldId id="677" r:id="rId126"/>
    <p:sldId id="678" r:id="rId127"/>
    <p:sldId id="679" r:id="rId128"/>
    <p:sldId id="699" r:id="rId129"/>
    <p:sldId id="698" r:id="rId130"/>
    <p:sldId id="593" r:id="rId131"/>
    <p:sldId id="680" r:id="rId132"/>
    <p:sldId id="681" r:id="rId133"/>
    <p:sldId id="682" r:id="rId134"/>
    <p:sldId id="683" r:id="rId135"/>
    <p:sldId id="684" r:id="rId136"/>
    <p:sldId id="685" r:id="rId137"/>
    <p:sldId id="686" r:id="rId138"/>
    <p:sldId id="687" r:id="rId139"/>
    <p:sldId id="688" r:id="rId140"/>
    <p:sldId id="689" r:id="rId141"/>
    <p:sldId id="690" r:id="rId142"/>
    <p:sldId id="691" r:id="rId14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pos="36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2B2B2"/>
    <a:srgbClr val="202020"/>
    <a:srgbClr val="323232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0" autoAdjust="0"/>
    <p:restoredTop sz="69735"/>
  </p:normalViewPr>
  <p:slideViewPr>
    <p:cSldViewPr snapToGrid="0" showGuides="1">
      <p:cViewPr>
        <p:scale>
          <a:sx n="69" d="100"/>
          <a:sy n="69" d="100"/>
        </p:scale>
        <p:origin x="2296" y="312"/>
      </p:cViewPr>
      <p:guideLst>
        <p:guide orient="horz" pos="229"/>
        <p:guide pos="36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0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通信链路可以是双绞线，光纤，电磁波等等，以后会做介绍。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4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通信链路可以是双绞线，光纤，电磁波等等，以后会做介绍。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4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通信链路可以是双绞线，光纤，电磁波等等，以后会做介绍。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07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35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280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92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超文本传输协议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超文本传输协议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67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1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信封的格式是，左上角是收信人邮编，中间是收信人地址等信息，右下角是寄信人邮编。</a:t>
            </a:r>
            <a:endParaRPr kumimoji="1" lang="en-US" altLang="zh-CN" dirty="0"/>
          </a:p>
          <a:p>
            <a:r>
              <a:rPr kumimoji="1" lang="zh-CN" altLang="en-US" dirty="0"/>
              <a:t>同样的计算机在进行信息发送接收的时候前面的</a:t>
            </a:r>
            <a:r>
              <a:rPr kumimoji="1" lang="en-US" altLang="zh-CN" dirty="0"/>
              <a:t>40</a:t>
            </a:r>
            <a:r>
              <a:rPr kumimoji="1" lang="zh-CN" altLang="en-US" dirty="0"/>
              <a:t>自己是干什么的，中间</a:t>
            </a:r>
            <a:r>
              <a:rPr kumimoji="1" lang="en-US" altLang="zh-CN" dirty="0"/>
              <a:t>50</a:t>
            </a:r>
            <a:r>
              <a:rPr kumimoji="1" lang="zh-CN" altLang="en-US" dirty="0"/>
              <a:t>字节是干什么的，最后</a:t>
            </a:r>
            <a:r>
              <a:rPr kumimoji="1" lang="en-US" altLang="zh-CN" dirty="0"/>
              <a:t>50</a:t>
            </a:r>
            <a:r>
              <a:rPr kumimoji="1" lang="zh-CN" altLang="en-US" dirty="0"/>
              <a:t>字节是干什么的也提前约定是提前约定好的了。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44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这也就是三要素中语法做的事情。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88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当我们在信封中看到</a:t>
            </a:r>
            <a:r>
              <a:rPr lang="is-I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050000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知道这代表的是石家庄，看到</a:t>
            </a:r>
            <a:r>
              <a:rPr lang="is-I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知道是代表的是北京。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这些一串数字对应什么地区，这也是提前定好的。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那么在计算机网络中信息发送的时候也会有这种情况，一串特殊的二进制字节流有特殊的含义，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71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具体这个含义是什么就是利用语义的定义的。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66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当送信人员给我们送信的时候会商量好一个时间，问你在不在，如果不在的话什么时候送比较合适？</a:t>
            </a:r>
            <a:endParaRPr kumimoji="1" lang="en-US" altLang="zh-CN" dirty="0"/>
          </a:p>
          <a:p>
            <a:r>
              <a:rPr kumimoji="1" lang="zh-CN" altLang="en-US" dirty="0"/>
              <a:t>在网络中也是这样的。通信双方也要确定好通信的顺序和速度，那么定义这部分就是时序干的事情。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50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当送信人员给我们送信的时候会商量好一个时间，问你在不在，如果不在的话什么时候送比较合适？</a:t>
            </a:r>
            <a:endParaRPr kumimoji="1" lang="en-US" altLang="zh-CN" dirty="0"/>
          </a:p>
          <a:p>
            <a:r>
              <a:rPr kumimoji="1" lang="zh-CN" altLang="en-US" dirty="0"/>
              <a:t>在网络中也是这样的。通信双方也要确定好通信的顺序和速度，那么定义这部分就是时序干的事情。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23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超文本传输协议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41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26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059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软件的提供商改变了传统的软件销售的模式，取而代之的是软件服务化，即通过互联网提供软件服务，不再销售软件了，从而诞生了软件即服务。</a:t>
            </a:r>
            <a:endParaRPr kumimoji="1" lang="en-US" altLang="zh-CN" dirty="0"/>
          </a:p>
          <a:p>
            <a:r>
              <a:rPr kumimoji="1" lang="zh-CN" altLang="en-US" dirty="0"/>
              <a:t>（软件资源的共享，可以避免软件的重复投资，重复部署，有效节省成本。）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6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06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78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6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13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计算机网网络有哪些部分组成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6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0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早期家庭接入网络（电话网络覆盖范围广，但是带宽低）</a:t>
            </a:r>
            <a:endParaRPr lang="en-US" altLang="zh-CN" dirty="0"/>
          </a:p>
          <a:p>
            <a:r>
              <a:rPr lang="zh-CN" altLang="en-US" dirty="0"/>
              <a:t>这种接入方式现在很少使用啦。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A</a:t>
            </a:r>
            <a:r>
              <a:rPr lang="en-US" altLang="zh-CN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symmetric: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Subscriber: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seb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si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kuai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ber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家庭接入网络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用户线路：从我的手机到电话局需要搭建的线路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非对称：上行带宽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和下行带宽（大）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>
                <a:solidFill>
                  <a:schemeClr val="accent6"/>
                </a:solidFill>
              </a:rPr>
              <a:t>独享式</a:t>
            </a:r>
            <a:r>
              <a:rPr lang="zh-CN" altLang="en-US" sz="1200" dirty="0"/>
              <a:t>接入就是带宽只是自己用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C</a:t>
            </a:r>
            <a:r>
              <a:rPr lang="en-US" altLang="zh-CN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oaxial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：</a:t>
            </a:r>
            <a:r>
              <a:rPr lang="en-US" altLang="zh-CN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ko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 </a:t>
            </a:r>
            <a:r>
              <a:rPr lang="en-US" altLang="zh-CN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‘an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si</a:t>
            </a:r>
            <a:r>
              <a:rPr lang="zh-CN" altLang="en-US" sz="12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 </a:t>
            </a:r>
            <a:r>
              <a:rPr lang="en-US" altLang="zh-CN" sz="1200" dirty="0" err="1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ou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guāng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xiān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家庭接入网络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学校等组织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终端和移动设备接入网络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8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ADSL</a:t>
            </a:r>
            <a:r>
              <a:rPr kumimoji="1" lang="zh-CN" altLang="en-US" dirty="0"/>
              <a:t>：电话网络</a:t>
            </a:r>
            <a:endParaRPr kumimoji="1" lang="en-US" altLang="zh-CN" dirty="0"/>
          </a:p>
          <a:p>
            <a:r>
              <a:rPr kumimoji="1" lang="en-US" altLang="zh-CN" dirty="0"/>
              <a:t>HFC</a:t>
            </a:r>
            <a:r>
              <a:rPr kumimoji="1" lang="zh-CN" altLang="en-US" dirty="0"/>
              <a:t>：有线电视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00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18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802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8308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46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380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30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298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528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084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701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862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23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61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19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910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适合语音和视频实时性强的业务。</a:t>
            </a:r>
          </a:p>
        </p:txBody>
      </p:sp>
    </p:spTree>
    <p:extLst>
      <p:ext uri="{BB962C8B-B14F-4D97-AF65-F5344CB8AC3E}">
        <p14:creationId xmlns:p14="http://schemas.microsoft.com/office/powerpoint/2010/main" val="3192863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适合语音和视频实时性强的业务。</a:t>
            </a:r>
          </a:p>
        </p:txBody>
      </p:sp>
    </p:spTree>
    <p:extLst>
      <p:ext uri="{BB962C8B-B14F-4D97-AF65-F5344CB8AC3E}">
        <p14:creationId xmlns:p14="http://schemas.microsoft.com/office/powerpoint/2010/main" val="1130634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适合语音和视频实时性强的业务。</a:t>
            </a:r>
          </a:p>
        </p:txBody>
      </p:sp>
    </p:spTree>
    <p:extLst>
      <p:ext uri="{BB962C8B-B14F-4D97-AF65-F5344CB8AC3E}">
        <p14:creationId xmlns:p14="http://schemas.microsoft.com/office/powerpoint/2010/main" val="200532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602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22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07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691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9830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76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368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94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4594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922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462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国际电信联盟给出的</a:t>
            </a:r>
          </a:p>
        </p:txBody>
      </p:sp>
    </p:spTree>
    <p:extLst>
      <p:ext uri="{BB962C8B-B14F-4D97-AF65-F5344CB8AC3E}">
        <p14:creationId xmlns:p14="http://schemas.microsoft.com/office/powerpoint/2010/main" val="42712912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76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5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21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7900035" y="3731895"/>
            <a:ext cx="4469765" cy="988695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计算机网络</a:t>
            </a:r>
            <a:r>
              <a:rPr lang="zh-CN" altLang="en-US" sz="3600" kern="1200" dirty="0"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7898765" y="4720590"/>
            <a:ext cx="5848985" cy="48768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algn="l" defTabSz="914400"/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42" y="1279357"/>
            <a:ext cx="3441233" cy="34412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1" y="307898"/>
            <a:ext cx="1375936" cy="1375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2311092"/>
            <a:ext cx="1375936" cy="137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4414955"/>
            <a:ext cx="1375936" cy="137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311092"/>
            <a:ext cx="1375936" cy="13759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414955"/>
            <a:ext cx="1375936" cy="1375936"/>
          </a:xfrm>
          <a:prstGeom prst="rect">
            <a:avLst/>
          </a:prstGeom>
        </p:spPr>
      </p:pic>
      <p:sp>
        <p:nvSpPr>
          <p:cNvPr id="17" name="线形标注 1 16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自治</a:t>
            </a:r>
          </a:p>
        </p:txBody>
      </p:sp>
      <p:sp>
        <p:nvSpPr>
          <p:cNvPr id="22" name="矩形 21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876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04010" y="1721485"/>
            <a:ext cx="7823200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/>
              <a:t>在接入网络技术中，对于ADSL和HFC接入网络技术的关系中，说法错误的是（</a:t>
            </a:r>
            <a:r>
              <a:rPr lang="en-US" altLang="zh-CN" sz="2000" dirty="0">
                <a:solidFill>
                  <a:schemeClr val="bg2"/>
                </a:solidFill>
              </a:rPr>
              <a:t>A</a:t>
            </a:r>
            <a:r>
              <a:rPr lang="zh-CN" altLang="en-US" sz="2000" dirty="0"/>
              <a:t>）</a:t>
            </a:r>
          </a:p>
          <a:p>
            <a:pPr fontAlgn="auto">
              <a:lnSpc>
                <a:spcPct val="150000"/>
              </a:lnSpc>
            </a:pPr>
            <a:endParaRPr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</a:rPr>
              <a:t>A:都是利用现有的电话网络实现的接入网络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B:都是基于频分多路复用（FDM）技术实现的线路共享</a:t>
            </a:r>
          </a:p>
          <a:p>
            <a:endParaRPr lang="zh-CN" altLang="en-US" sz="2000" dirty="0"/>
          </a:p>
          <a:p>
            <a:r>
              <a:rPr lang="zh-CN" altLang="en-US" sz="2000" dirty="0"/>
              <a:t>C:都是“非对称”的</a:t>
            </a:r>
          </a:p>
          <a:p>
            <a:endParaRPr lang="zh-CN" altLang="en-US" sz="2000" dirty="0"/>
          </a:p>
          <a:p>
            <a:r>
              <a:rPr lang="zh-CN" altLang="en-US" sz="2000" dirty="0"/>
              <a:t>D:ADSL是独享式接入，HFC接入是共享式接入。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04010" y="1721485"/>
            <a:ext cx="7823200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在接入网络技术中，对于ADSL和HFC接入网络技术的关系中，说法错误的是（</a:t>
            </a:r>
            <a:r>
              <a:rPr lang="en-US" altLang="zh-CN" sz="2000" dirty="0">
                <a:solidFill>
                  <a:srgbClr val="FF3300"/>
                </a:solidFill>
              </a:rPr>
              <a:t>A</a:t>
            </a:r>
            <a:r>
              <a:rPr lang="zh-CN" altLang="en-US" sz="2000" dirty="0"/>
              <a:t>）</a:t>
            </a:r>
          </a:p>
          <a:p>
            <a:pPr fontAlgn="auto">
              <a:lnSpc>
                <a:spcPct val="150000"/>
              </a:lnSpc>
            </a:pPr>
            <a:endParaRPr lang="zh-CN" altLang="en-US" sz="2000" dirty="0"/>
          </a:p>
          <a:p>
            <a:r>
              <a:rPr lang="zh-CN" altLang="en-US" sz="2000" dirty="0">
                <a:solidFill>
                  <a:schemeClr val="accent6"/>
                </a:solidFill>
              </a:rPr>
              <a:t>A:都是利用现有的电话网络实现的接入网络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B:都是基于频分多路复用（FDM）技术实现的线路共享</a:t>
            </a:r>
          </a:p>
          <a:p>
            <a:endParaRPr lang="zh-CN" altLang="en-US" sz="2000" dirty="0"/>
          </a:p>
          <a:p>
            <a:r>
              <a:rPr lang="zh-CN" altLang="en-US" sz="2000" dirty="0"/>
              <a:t>C:都是“非对称”的</a:t>
            </a:r>
          </a:p>
          <a:p>
            <a:endParaRPr lang="zh-CN" altLang="en-US" sz="2000" dirty="0"/>
          </a:p>
          <a:p>
            <a:r>
              <a:rPr lang="zh-CN" altLang="en-US" sz="2000" dirty="0"/>
              <a:t>D:ADSL是独享式接入，HFC接入是共享式接入。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3692" y="3089089"/>
            <a:ext cx="28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计算机网络结构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2850591" y="2532438"/>
            <a:ext cx="573927" cy="17569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575723" y="2012723"/>
            <a:ext cx="1898015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网络边缘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接入网络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网络核心</a:t>
            </a:r>
          </a:p>
        </p:txBody>
      </p:sp>
      <p:sp>
        <p:nvSpPr>
          <p:cNvPr id="6" name="矩形 5"/>
          <p:cNvSpPr/>
          <p:nvPr/>
        </p:nvSpPr>
        <p:spPr>
          <a:xfrm>
            <a:off x="5731417" y="200522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、电话拨号接入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、非对称数字用户线路</a:t>
            </a:r>
            <a:r>
              <a:rPr lang="en-US" altLang="zh-CN" sz="2400" dirty="0"/>
              <a:t>ADSL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、混合光纤同轴电缆</a:t>
            </a:r>
            <a:r>
              <a:rPr lang="en-US" altLang="zh-CN" sz="2400" dirty="0"/>
              <a:t>HFC</a:t>
            </a:r>
            <a:r>
              <a:rPr lang="zh-CN" altLang="en-US" sz="2400" dirty="0"/>
              <a:t>接入网络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、局域网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5</a:t>
            </a:r>
            <a:r>
              <a:rPr lang="zh-CN" altLang="en-US" sz="2400" dirty="0"/>
              <a:t>、移动接入网络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5095112" y="2503399"/>
            <a:ext cx="578727" cy="20947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6149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4705" y="3371215"/>
            <a:ext cx="5083810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</a:t>
            </a:r>
            <a:r>
              <a:rPr lang="zh-CN" altLang="en-US" sz="2125">
                <a:sym typeface="+mn-ea"/>
              </a:rPr>
              <a:t>计算机网络概述</a:t>
            </a:r>
            <a:endParaRPr lang="zh-CN" altLang="en-US" sz="2125">
              <a:solidFill>
                <a:schemeClr val="tx1"/>
              </a:solidFill>
            </a:endParaRPr>
          </a:p>
          <a:p>
            <a:endParaRPr lang="zh-CN" altLang="en-US" sz="2130"/>
          </a:p>
        </p:txBody>
      </p:sp>
      <p:sp>
        <p:nvSpPr>
          <p:cNvPr id="7" name="文本框 6"/>
          <p:cNvSpPr txBox="1"/>
          <p:nvPr/>
        </p:nvSpPr>
        <p:spPr>
          <a:xfrm>
            <a:off x="4370070" y="1804035"/>
            <a:ext cx="5137150" cy="402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/>
              <a:t>第一节  计算机网络基本概念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第二节  计算机网络结构</a:t>
            </a:r>
          </a:p>
          <a:p>
            <a:endParaRPr lang="zh-CN" altLang="en-US" sz="2130" dirty="0"/>
          </a:p>
          <a:p>
            <a:r>
              <a:rPr lang="zh-CN" altLang="en-US" sz="2130" dirty="0">
                <a:solidFill>
                  <a:schemeClr val="accent6"/>
                </a:solidFill>
              </a:rPr>
              <a:t>第三节  数据交换技术</a:t>
            </a:r>
            <a:endParaRPr lang="zh-CN" altLang="en-US" sz="2130" dirty="0"/>
          </a:p>
          <a:p>
            <a:endParaRPr lang="zh-CN" altLang="en-US" sz="2130" dirty="0"/>
          </a:p>
          <a:p>
            <a:r>
              <a:rPr lang="zh-CN" altLang="en-US" sz="2130" dirty="0"/>
              <a:t>第四节  计算机网络性能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第五节  计算机网络体系结构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第六节  计算机网络与因特网发展简史</a:t>
            </a:r>
          </a:p>
          <a:p>
            <a:endParaRPr lang="zh-CN" altLang="en-US" sz="2130" dirty="0"/>
          </a:p>
        </p:txBody>
      </p:sp>
      <p:sp>
        <p:nvSpPr>
          <p:cNvPr id="2" name="左大括号 1"/>
          <p:cNvSpPr/>
          <p:nvPr/>
        </p:nvSpPr>
        <p:spPr>
          <a:xfrm>
            <a:off x="4253230" y="1894840"/>
            <a:ext cx="116840" cy="33953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1949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3153970"/>
            <a:ext cx="179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653686" y="1677006"/>
            <a:ext cx="314600" cy="33540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2983" y="1353477"/>
            <a:ext cx="2944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概念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 sz="24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电路交换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zh-CN" altLang="en-US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报文交换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zh-CN" altLang="en-US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分组交换</a:t>
            </a:r>
          </a:p>
        </p:txBody>
      </p:sp>
    </p:spTree>
    <p:extLst>
      <p:ext uri="{BB962C8B-B14F-4D97-AF65-F5344CB8AC3E}">
        <p14:creationId xmlns:p14="http://schemas.microsoft.com/office/powerpoint/2010/main" val="1655660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2640" y="720090"/>
            <a:ext cx="3862350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1.3.1 </a:t>
            </a:r>
            <a:r>
              <a:rPr lang="zh-CN" altLang="en-US" sz="240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58" y="3687952"/>
            <a:ext cx="2631622" cy="2068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2640" y="1650023"/>
            <a:ext cx="992822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数据交换：</a:t>
            </a:r>
            <a:r>
              <a:rPr lang="zh-CN" altLang="en-US" sz="2400" dirty="0"/>
              <a:t>实现在大规模网络核心上进行数据传输的技术基础。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071091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2640" y="720090"/>
            <a:ext cx="3862350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1.3.1 </a:t>
            </a:r>
            <a:r>
              <a:rPr lang="zh-CN" altLang="en-US" sz="240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58" y="3687952"/>
            <a:ext cx="2631622" cy="2068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2640" y="1650023"/>
            <a:ext cx="9928225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数据交换：</a:t>
            </a:r>
            <a:r>
              <a:rPr lang="zh-CN" altLang="en-US" sz="2400" dirty="0"/>
              <a:t>实现在大规模网络核心上进行数据传输的技术基础。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交换设备：</a:t>
            </a:r>
            <a:r>
              <a:rPr lang="zh-CN" altLang="en-US" sz="2400" dirty="0"/>
              <a:t>多通信端口，可以同时连接多个通信结点，进行通信的设备。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3782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2640" y="720090"/>
            <a:ext cx="3862350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1.3.1 </a:t>
            </a:r>
            <a:r>
              <a:rPr lang="zh-CN" altLang="en-US" sz="240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58" y="3687952"/>
            <a:ext cx="2631622" cy="206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127" y="3687952"/>
            <a:ext cx="2534939" cy="2068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2640" y="1650023"/>
            <a:ext cx="9928225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数据交换：</a:t>
            </a:r>
            <a:r>
              <a:rPr lang="zh-CN" altLang="en-US" sz="2400" dirty="0"/>
              <a:t>实现在大规模网络核心上进行数据传输的技术基础。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交换设备：</a:t>
            </a:r>
            <a:r>
              <a:rPr lang="zh-CN" altLang="en-US" sz="2400" dirty="0"/>
              <a:t>多通信端口，可以同时连接多个通信结点，进行通信的设备。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分类：</a:t>
            </a:r>
            <a:r>
              <a:rPr lang="zh-CN" altLang="en-US" sz="2400" dirty="0"/>
              <a:t>常见的数据交换技术包括：</a:t>
            </a:r>
            <a:r>
              <a:rPr lang="zh-CN" altLang="en-US" sz="2400" b="1" dirty="0"/>
              <a:t>电路</a:t>
            </a:r>
            <a:r>
              <a:rPr lang="zh-CN" altLang="en-US" sz="2400" dirty="0"/>
              <a:t>交换、</a:t>
            </a:r>
            <a:r>
              <a:rPr lang="zh-CN" altLang="en-US" sz="2400" b="1" dirty="0"/>
              <a:t>报文</a:t>
            </a:r>
            <a:r>
              <a:rPr lang="zh-CN" altLang="en-US" sz="2400" dirty="0"/>
              <a:t>交换、</a:t>
            </a:r>
            <a:r>
              <a:rPr lang="zh-CN" altLang="en-US" sz="2400" b="1" dirty="0"/>
              <a:t>分组</a:t>
            </a:r>
            <a:r>
              <a:rPr lang="zh-CN" altLang="en-US" sz="2400" dirty="0"/>
              <a:t>交换。</a:t>
            </a:r>
          </a:p>
        </p:txBody>
      </p:sp>
    </p:spTree>
    <p:extLst>
      <p:ext uri="{BB962C8B-B14F-4D97-AF65-F5344CB8AC3E}">
        <p14:creationId xmlns:p14="http://schemas.microsoft.com/office/powerpoint/2010/main" val="25637434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9939" y="2099919"/>
            <a:ext cx="9863990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电路交换：</a:t>
            </a:r>
            <a:r>
              <a:rPr lang="zh-CN" altLang="en-US" sz="2400" dirty="0">
                <a:solidFill>
                  <a:schemeClr val="bg1"/>
                </a:solidFill>
              </a:rPr>
              <a:t>首先通过中间交换结点为两台主机之间建立一条专用的通信线路（叫电路），然后利用该电路通信，通信结束后拆除电路。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02" y="4327782"/>
            <a:ext cx="752899" cy="7528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70" y="4314128"/>
            <a:ext cx="752899" cy="752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4" y="3318267"/>
            <a:ext cx="506460" cy="5064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05" y="5529391"/>
            <a:ext cx="506460" cy="506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71" y="4813797"/>
            <a:ext cx="506460" cy="506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68" y="4429813"/>
            <a:ext cx="506460" cy="506460"/>
          </a:xfrm>
          <a:prstGeom prst="rect">
            <a:avLst/>
          </a:prstGeom>
        </p:spPr>
      </p:pic>
      <p:cxnSp>
        <p:nvCxnSpPr>
          <p:cNvPr id="21" name="直线连接符 20"/>
          <p:cNvCxnSpPr>
            <a:stCxn id="14" idx="3"/>
            <a:endCxn id="19" idx="1"/>
          </p:cNvCxnSpPr>
          <p:nvPr/>
        </p:nvCxnSpPr>
        <p:spPr>
          <a:xfrm>
            <a:off x="2947301" y="4704232"/>
            <a:ext cx="1189870" cy="362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5" idx="3"/>
            <a:endCxn id="20" idx="0"/>
          </p:cNvCxnSpPr>
          <p:nvPr/>
        </p:nvCxnSpPr>
        <p:spPr>
          <a:xfrm>
            <a:off x="6215164" y="3571497"/>
            <a:ext cx="1166434" cy="858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5" idx="1"/>
            <a:endCxn id="19" idx="0"/>
          </p:cNvCxnSpPr>
          <p:nvPr/>
        </p:nvCxnSpPr>
        <p:spPr>
          <a:xfrm flipH="1">
            <a:off x="4390401" y="3571497"/>
            <a:ext cx="1318303" cy="124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19" idx="2"/>
            <a:endCxn id="64" idx="1"/>
          </p:cNvCxnSpPr>
          <p:nvPr/>
        </p:nvCxnSpPr>
        <p:spPr>
          <a:xfrm>
            <a:off x="4390401" y="5320257"/>
            <a:ext cx="268771" cy="46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18" idx="0"/>
            <a:endCxn id="20" idx="2"/>
          </p:cNvCxnSpPr>
          <p:nvPr/>
        </p:nvCxnSpPr>
        <p:spPr>
          <a:xfrm flipV="1">
            <a:off x="6897435" y="4936273"/>
            <a:ext cx="484163" cy="59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stCxn id="79" idx="0"/>
            <a:endCxn id="5" idx="2"/>
          </p:cNvCxnSpPr>
          <p:nvPr/>
        </p:nvCxnSpPr>
        <p:spPr>
          <a:xfrm flipV="1">
            <a:off x="5946393" y="3824727"/>
            <a:ext cx="15541" cy="68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18" idx="1"/>
            <a:endCxn id="64" idx="3"/>
          </p:cNvCxnSpPr>
          <p:nvPr/>
        </p:nvCxnSpPr>
        <p:spPr>
          <a:xfrm flipH="1">
            <a:off x="5165632" y="5782621"/>
            <a:ext cx="1478573" cy="3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16" idx="1"/>
            <a:endCxn id="20" idx="3"/>
          </p:cNvCxnSpPr>
          <p:nvPr/>
        </p:nvCxnSpPr>
        <p:spPr>
          <a:xfrm flipH="1" flipV="1">
            <a:off x="7634828" y="4683043"/>
            <a:ext cx="1562542" cy="75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169058" y="5647366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97370" y="5552945"/>
            <a:ext cx="153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目的主机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72" y="5532403"/>
            <a:ext cx="506460" cy="50646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63" y="4507416"/>
            <a:ext cx="506460" cy="506460"/>
          </a:xfrm>
          <a:prstGeom prst="rect">
            <a:avLst/>
          </a:prstGeom>
        </p:spPr>
      </p:pic>
      <p:cxnSp>
        <p:nvCxnSpPr>
          <p:cNvPr id="89" name="直线连接符 88"/>
          <p:cNvCxnSpPr>
            <a:stCxn id="79" idx="1"/>
            <a:endCxn id="19" idx="3"/>
          </p:cNvCxnSpPr>
          <p:nvPr/>
        </p:nvCxnSpPr>
        <p:spPr>
          <a:xfrm flipH="1">
            <a:off x="4643631" y="4760646"/>
            <a:ext cx="1049532" cy="30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>
            <a:endCxn id="64" idx="0"/>
          </p:cNvCxnSpPr>
          <p:nvPr/>
        </p:nvCxnSpPr>
        <p:spPr>
          <a:xfrm flipH="1">
            <a:off x="4912402" y="4969654"/>
            <a:ext cx="796302" cy="562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6131467" y="5013876"/>
            <a:ext cx="698238" cy="77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>
            <a:stCxn id="79" idx="3"/>
            <a:endCxn id="20" idx="1"/>
          </p:cNvCxnSpPr>
          <p:nvPr/>
        </p:nvCxnSpPr>
        <p:spPr>
          <a:xfrm flipV="1">
            <a:off x="6199623" y="4683043"/>
            <a:ext cx="928745" cy="77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268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9939" y="2099919"/>
            <a:ext cx="986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电路</a:t>
            </a:r>
            <a:r>
              <a:rPr lang="zh-CN" altLang="en-US" sz="2400"/>
              <a:t>交换：首先</a:t>
            </a:r>
            <a:r>
              <a:rPr lang="zh-CN" altLang="en-US" sz="2400" dirty="0"/>
              <a:t>通过中间交换结点为两台主机之间建立一条专用的通信线路（叫电路</a:t>
            </a:r>
            <a:r>
              <a:rPr lang="zh-CN" altLang="en-US" sz="2400"/>
              <a:t>），然后</a:t>
            </a:r>
            <a:r>
              <a:rPr lang="zh-CN" altLang="en-US" sz="2400" dirty="0"/>
              <a:t>利用该电路通信，通信结束后拆除电路。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02" y="4327782"/>
            <a:ext cx="752899" cy="7528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70" y="4314128"/>
            <a:ext cx="752899" cy="752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4" y="3318267"/>
            <a:ext cx="506460" cy="5064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05" y="5529391"/>
            <a:ext cx="506460" cy="506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71" y="4813797"/>
            <a:ext cx="506460" cy="506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68" y="4429813"/>
            <a:ext cx="506460" cy="506460"/>
          </a:xfrm>
          <a:prstGeom prst="rect">
            <a:avLst/>
          </a:prstGeom>
        </p:spPr>
      </p:pic>
      <p:cxnSp>
        <p:nvCxnSpPr>
          <p:cNvPr id="21" name="直线连接符 20"/>
          <p:cNvCxnSpPr>
            <a:stCxn id="14" idx="3"/>
            <a:endCxn id="19" idx="1"/>
          </p:cNvCxnSpPr>
          <p:nvPr/>
        </p:nvCxnSpPr>
        <p:spPr>
          <a:xfrm>
            <a:off x="2947301" y="4704232"/>
            <a:ext cx="1189870" cy="362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5" idx="3"/>
            <a:endCxn id="20" idx="0"/>
          </p:cNvCxnSpPr>
          <p:nvPr/>
        </p:nvCxnSpPr>
        <p:spPr>
          <a:xfrm>
            <a:off x="6215164" y="3571497"/>
            <a:ext cx="1166434" cy="858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5" idx="1"/>
            <a:endCxn id="19" idx="0"/>
          </p:cNvCxnSpPr>
          <p:nvPr/>
        </p:nvCxnSpPr>
        <p:spPr>
          <a:xfrm flipH="1">
            <a:off x="4390401" y="3571497"/>
            <a:ext cx="1318303" cy="124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19" idx="2"/>
            <a:endCxn id="64" idx="1"/>
          </p:cNvCxnSpPr>
          <p:nvPr/>
        </p:nvCxnSpPr>
        <p:spPr>
          <a:xfrm>
            <a:off x="4390401" y="5320257"/>
            <a:ext cx="268771" cy="46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18" idx="0"/>
            <a:endCxn id="20" idx="2"/>
          </p:cNvCxnSpPr>
          <p:nvPr/>
        </p:nvCxnSpPr>
        <p:spPr>
          <a:xfrm flipV="1">
            <a:off x="6897435" y="4936273"/>
            <a:ext cx="484163" cy="59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stCxn id="79" idx="0"/>
            <a:endCxn id="5" idx="2"/>
          </p:cNvCxnSpPr>
          <p:nvPr/>
        </p:nvCxnSpPr>
        <p:spPr>
          <a:xfrm flipV="1">
            <a:off x="5946393" y="3824727"/>
            <a:ext cx="15541" cy="68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18" idx="1"/>
            <a:endCxn id="64" idx="3"/>
          </p:cNvCxnSpPr>
          <p:nvPr/>
        </p:nvCxnSpPr>
        <p:spPr>
          <a:xfrm flipH="1">
            <a:off x="5165632" y="5782621"/>
            <a:ext cx="1478573" cy="3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16" idx="1"/>
            <a:endCxn id="20" idx="3"/>
          </p:cNvCxnSpPr>
          <p:nvPr/>
        </p:nvCxnSpPr>
        <p:spPr>
          <a:xfrm flipH="1" flipV="1">
            <a:off x="7634828" y="4683043"/>
            <a:ext cx="1562542" cy="75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169058" y="5647366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97370" y="5552945"/>
            <a:ext cx="153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目的主机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72" y="5532403"/>
            <a:ext cx="506460" cy="50646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63" y="4507416"/>
            <a:ext cx="506460" cy="506460"/>
          </a:xfrm>
          <a:prstGeom prst="rect">
            <a:avLst/>
          </a:prstGeom>
        </p:spPr>
      </p:pic>
      <p:cxnSp>
        <p:nvCxnSpPr>
          <p:cNvPr id="89" name="直线连接符 88"/>
          <p:cNvCxnSpPr>
            <a:stCxn id="79" idx="1"/>
            <a:endCxn id="19" idx="3"/>
          </p:cNvCxnSpPr>
          <p:nvPr/>
        </p:nvCxnSpPr>
        <p:spPr>
          <a:xfrm flipH="1">
            <a:off x="4643631" y="4760646"/>
            <a:ext cx="1049532" cy="30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>
            <a:endCxn id="64" idx="0"/>
          </p:cNvCxnSpPr>
          <p:nvPr/>
        </p:nvCxnSpPr>
        <p:spPr>
          <a:xfrm flipH="1">
            <a:off x="4912402" y="4969654"/>
            <a:ext cx="796302" cy="562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6131467" y="5013876"/>
            <a:ext cx="698238" cy="77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>
            <a:stCxn id="79" idx="3"/>
            <a:endCxn id="20" idx="1"/>
          </p:cNvCxnSpPr>
          <p:nvPr/>
        </p:nvCxnSpPr>
        <p:spPr>
          <a:xfrm flipV="1">
            <a:off x="6199623" y="4683043"/>
            <a:ext cx="928745" cy="77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6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/>
          <p:cNvCxnSpPr/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1" y="307898"/>
            <a:ext cx="1375936" cy="1375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2311092"/>
            <a:ext cx="1375936" cy="137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4414955"/>
            <a:ext cx="1375936" cy="137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311092"/>
            <a:ext cx="1375936" cy="13759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414955"/>
            <a:ext cx="1375936" cy="1375936"/>
          </a:xfrm>
          <a:prstGeom prst="rect">
            <a:avLst/>
          </a:prstGeom>
        </p:spPr>
      </p:pic>
      <p:sp>
        <p:nvSpPr>
          <p:cNvPr id="17" name="线形标注 1 16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自治</a:t>
            </a:r>
          </a:p>
        </p:txBody>
      </p:sp>
      <p:sp>
        <p:nvSpPr>
          <p:cNvPr id="22" name="线形标注 1 21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  <p:sp>
        <p:nvSpPr>
          <p:cNvPr id="23" name="矩形 22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539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9939" y="2099919"/>
            <a:ext cx="986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电路</a:t>
            </a:r>
            <a:r>
              <a:rPr lang="zh-CN" altLang="en-US" sz="2400"/>
              <a:t>交换：首先</a:t>
            </a:r>
            <a:r>
              <a:rPr lang="zh-CN" altLang="en-US" sz="2400" dirty="0"/>
              <a:t>通过中间交换结点为两台主机之间建立一条专用的通信线路（叫电路</a:t>
            </a:r>
            <a:r>
              <a:rPr lang="zh-CN" altLang="en-US" sz="2400"/>
              <a:t>），然后</a:t>
            </a:r>
            <a:r>
              <a:rPr lang="zh-CN" altLang="en-US" sz="2400" dirty="0"/>
              <a:t>利用该电路通信，通信结束后拆除电路。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02" y="4327782"/>
            <a:ext cx="752899" cy="7528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70" y="4314128"/>
            <a:ext cx="752899" cy="752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4" y="3318267"/>
            <a:ext cx="506460" cy="5064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05" y="5529391"/>
            <a:ext cx="506460" cy="506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71" y="4813797"/>
            <a:ext cx="506460" cy="506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68" y="4429813"/>
            <a:ext cx="506460" cy="506460"/>
          </a:xfrm>
          <a:prstGeom prst="rect">
            <a:avLst/>
          </a:prstGeom>
        </p:spPr>
      </p:pic>
      <p:cxnSp>
        <p:nvCxnSpPr>
          <p:cNvPr id="21" name="直线连接符 20"/>
          <p:cNvCxnSpPr>
            <a:stCxn id="14" idx="3"/>
            <a:endCxn id="19" idx="1"/>
          </p:cNvCxnSpPr>
          <p:nvPr/>
        </p:nvCxnSpPr>
        <p:spPr>
          <a:xfrm>
            <a:off x="2947301" y="4704232"/>
            <a:ext cx="1189870" cy="3627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5" idx="3"/>
            <a:endCxn id="20" idx="0"/>
          </p:cNvCxnSpPr>
          <p:nvPr/>
        </p:nvCxnSpPr>
        <p:spPr>
          <a:xfrm>
            <a:off x="6215164" y="3571497"/>
            <a:ext cx="1166434" cy="8583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5" idx="1"/>
            <a:endCxn id="19" idx="0"/>
          </p:cNvCxnSpPr>
          <p:nvPr/>
        </p:nvCxnSpPr>
        <p:spPr>
          <a:xfrm flipH="1">
            <a:off x="4390401" y="3571497"/>
            <a:ext cx="1318303" cy="1242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19" idx="2"/>
            <a:endCxn id="64" idx="1"/>
          </p:cNvCxnSpPr>
          <p:nvPr/>
        </p:nvCxnSpPr>
        <p:spPr>
          <a:xfrm>
            <a:off x="4390401" y="5320257"/>
            <a:ext cx="268771" cy="46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18" idx="0"/>
            <a:endCxn id="20" idx="2"/>
          </p:cNvCxnSpPr>
          <p:nvPr/>
        </p:nvCxnSpPr>
        <p:spPr>
          <a:xfrm flipV="1">
            <a:off x="6897435" y="4936273"/>
            <a:ext cx="484163" cy="59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stCxn id="79" idx="0"/>
            <a:endCxn id="5" idx="2"/>
          </p:cNvCxnSpPr>
          <p:nvPr/>
        </p:nvCxnSpPr>
        <p:spPr>
          <a:xfrm flipV="1">
            <a:off x="5946393" y="3824727"/>
            <a:ext cx="15541" cy="68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18" idx="1"/>
            <a:endCxn id="64" idx="3"/>
          </p:cNvCxnSpPr>
          <p:nvPr/>
        </p:nvCxnSpPr>
        <p:spPr>
          <a:xfrm flipH="1">
            <a:off x="5165632" y="5782621"/>
            <a:ext cx="1478573" cy="3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16" idx="1"/>
            <a:endCxn id="20" idx="3"/>
          </p:cNvCxnSpPr>
          <p:nvPr/>
        </p:nvCxnSpPr>
        <p:spPr>
          <a:xfrm flipH="1" flipV="1">
            <a:off x="7634828" y="4683043"/>
            <a:ext cx="1562542" cy="75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169058" y="5647366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97370" y="5552945"/>
            <a:ext cx="153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目的主机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72" y="5532403"/>
            <a:ext cx="506460" cy="50646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63" y="4507416"/>
            <a:ext cx="506460" cy="506460"/>
          </a:xfrm>
          <a:prstGeom prst="rect">
            <a:avLst/>
          </a:prstGeom>
        </p:spPr>
      </p:pic>
      <p:cxnSp>
        <p:nvCxnSpPr>
          <p:cNvPr id="89" name="直线连接符 88"/>
          <p:cNvCxnSpPr>
            <a:stCxn id="79" idx="1"/>
            <a:endCxn id="19" idx="3"/>
          </p:cNvCxnSpPr>
          <p:nvPr/>
        </p:nvCxnSpPr>
        <p:spPr>
          <a:xfrm flipH="1">
            <a:off x="4643631" y="4760646"/>
            <a:ext cx="1049532" cy="30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>
            <a:endCxn id="64" idx="0"/>
          </p:cNvCxnSpPr>
          <p:nvPr/>
        </p:nvCxnSpPr>
        <p:spPr>
          <a:xfrm flipH="1">
            <a:off x="4912402" y="4969654"/>
            <a:ext cx="796302" cy="562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6131467" y="5013876"/>
            <a:ext cx="698238" cy="77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>
            <a:stCxn id="79" idx="3"/>
            <a:endCxn id="20" idx="1"/>
          </p:cNvCxnSpPr>
          <p:nvPr/>
        </p:nvCxnSpPr>
        <p:spPr>
          <a:xfrm flipV="1">
            <a:off x="6199623" y="4683043"/>
            <a:ext cx="928745" cy="77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256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5680" y="1980565"/>
            <a:ext cx="909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电路交换：</a:t>
            </a:r>
            <a:r>
              <a:rPr lang="zh-CN" altLang="en-US" sz="2400" dirty="0">
                <a:solidFill>
                  <a:srgbClr val="FF0000"/>
                </a:solidFill>
              </a:rPr>
              <a:t>最早</a:t>
            </a:r>
            <a:r>
              <a:rPr lang="zh-CN" altLang="en-US" sz="2400" dirty="0"/>
              <a:t>出现的一种交换方式。</a:t>
            </a:r>
            <a:r>
              <a:rPr lang="zh-CN" altLang="en-US" sz="2400" dirty="0">
                <a:solidFill>
                  <a:srgbClr val="FF0000"/>
                </a:solidFill>
              </a:rPr>
              <a:t>电话网络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最早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最大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电路交换网络</a:t>
            </a:r>
            <a:r>
              <a:rPr lang="zh-CN" altLang="en-US" sz="2400" dirty="0"/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249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63" y="2222818"/>
            <a:ext cx="9946005" cy="352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82685" y="2402237"/>
            <a:ext cx="3301139" cy="80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90535" y="3275233"/>
            <a:ext cx="3285221" cy="246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116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63" y="2222818"/>
            <a:ext cx="9946005" cy="352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90535" y="3275233"/>
            <a:ext cx="3285221" cy="246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2534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63" y="2222818"/>
            <a:ext cx="9946005" cy="352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741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矩形 8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3373" y="2478405"/>
            <a:ext cx="102754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电路交换的步骤：利用电路交换进行通信包括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建立电路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105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矩形 8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3373" y="2478405"/>
            <a:ext cx="102754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电路交换的优缺点：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831421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矩形 8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3373" y="2478405"/>
            <a:ext cx="1027540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电路交换的优缺点：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：实时性高、时延小。</a:t>
            </a:r>
          </a:p>
        </p:txBody>
      </p:sp>
    </p:spTree>
    <p:extLst>
      <p:ext uri="{BB962C8B-B14F-4D97-AF65-F5344CB8AC3E}">
        <p14:creationId xmlns:p14="http://schemas.microsoft.com/office/powerpoint/2010/main" val="23896518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矩形 8"/>
          <p:cNvSpPr/>
          <p:nvPr/>
        </p:nvSpPr>
        <p:spPr>
          <a:xfrm>
            <a:off x="210870" y="125660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1.3.2.0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电路交换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818" y="850334"/>
            <a:ext cx="3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1.3.2 </a:t>
            </a:r>
            <a:r>
              <a:rPr lang="zh-CN" altLang="en-US" sz="2400" dirty="0">
                <a:latin typeface="+mn-ea"/>
              </a:rPr>
              <a:t>电路交换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3373" y="2478405"/>
            <a:ext cx="102754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电路交换的优缺点：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：实时性高、时延小。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缺点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：不适用突发数据传输，信道利用率低。</a:t>
            </a:r>
          </a:p>
        </p:txBody>
      </p:sp>
    </p:spTree>
    <p:extLst>
      <p:ext uri="{BB962C8B-B14F-4D97-AF65-F5344CB8AC3E}">
        <p14:creationId xmlns:p14="http://schemas.microsoft.com/office/powerpoint/2010/main" val="3039591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63214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利用电路交换进行通信不包括（</a:t>
            </a:r>
            <a:r>
              <a:rPr lang="en-US" altLang="zh-CN" sz="2400" dirty="0">
                <a:solidFill>
                  <a:schemeClr val="bg2"/>
                </a:solidFill>
              </a:rPr>
              <a:t>B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  <a:p>
            <a:r>
              <a:rPr lang="zh-CN" altLang="en-US" sz="2400" dirty="0"/>
              <a:t>A:建立电路</a:t>
            </a:r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chemeClr val="tx1"/>
                </a:solidFill>
              </a:rPr>
              <a:t>B:检查电路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C:传输数据</a:t>
            </a:r>
          </a:p>
          <a:p>
            <a:endParaRPr lang="zh-CN" altLang="en-US" sz="2400" dirty="0"/>
          </a:p>
          <a:p>
            <a:r>
              <a:rPr lang="zh-CN" altLang="en-US" sz="2400" dirty="0"/>
              <a:t>D:拆除电路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7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/>
          <p:cNvCxnSpPr/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1" y="307898"/>
            <a:ext cx="1375936" cy="1375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2311092"/>
            <a:ext cx="1375936" cy="137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4414955"/>
            <a:ext cx="1375936" cy="137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311092"/>
            <a:ext cx="1375936" cy="13759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414955"/>
            <a:ext cx="1375936" cy="1375936"/>
          </a:xfrm>
          <a:prstGeom prst="rect">
            <a:avLst/>
          </a:prstGeom>
        </p:spPr>
      </p:pic>
      <p:sp>
        <p:nvSpPr>
          <p:cNvPr id="17" name="线形标注 1 16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自治</a:t>
            </a:r>
          </a:p>
        </p:txBody>
      </p:sp>
      <p:sp>
        <p:nvSpPr>
          <p:cNvPr id="22" name="线形标注 1 21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1433" y="0"/>
            <a:ext cx="10649415" cy="6586418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zh-CN" sz="11500" dirty="0"/>
          </a:p>
          <a:p>
            <a:pPr algn="ctr"/>
            <a:endParaRPr kumimoji="1" lang="en-US" altLang="zh-CN" sz="9600" dirty="0"/>
          </a:p>
          <a:p>
            <a:pPr algn="ctr"/>
            <a:r>
              <a:rPr kumimoji="1" lang="zh-CN" altLang="en-US" sz="9600" dirty="0"/>
              <a:t>计算机网络</a:t>
            </a:r>
            <a:endParaRPr kumimoji="1" lang="en-US" altLang="zh-CN" sz="9600" dirty="0"/>
          </a:p>
          <a:p>
            <a:pPr algn="ctr"/>
            <a:endParaRPr kumimoji="1" lang="zh-CN" altLang="en-US" sz="11500" dirty="0"/>
          </a:p>
        </p:txBody>
      </p:sp>
      <p:sp>
        <p:nvSpPr>
          <p:cNvPr id="25" name="矩形 24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05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63214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利用电路交换进行通信不包括（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  <a:p>
            <a:r>
              <a:rPr lang="zh-CN" altLang="en-US" sz="2400" dirty="0"/>
              <a:t>A:建立电路</a:t>
            </a:r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chemeClr val="accent6"/>
                </a:solidFill>
              </a:rPr>
              <a:t>B:检查电路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C:传输数据</a:t>
            </a:r>
          </a:p>
          <a:p>
            <a:endParaRPr lang="zh-CN" altLang="en-US" sz="2400" dirty="0"/>
          </a:p>
          <a:p>
            <a:r>
              <a:rPr lang="zh-CN" altLang="en-US" sz="2400" dirty="0"/>
              <a:t>D:拆除电路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70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897248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在常见的数据交换技术中，（</a:t>
            </a:r>
            <a:r>
              <a:rPr lang="en-US" altLang="zh-CN" sz="2400" dirty="0">
                <a:solidFill>
                  <a:schemeClr val="bg2"/>
                </a:solidFill>
              </a:rPr>
              <a:t>B</a:t>
            </a:r>
            <a:r>
              <a:rPr lang="zh-CN" altLang="en-US" sz="2400" dirty="0"/>
              <a:t>）是最早出现的一种交换方式。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A:报文交换</a:t>
            </a:r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chemeClr val="tx1"/>
                </a:solidFill>
              </a:rPr>
              <a:t>B:电路交换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C:电话网络</a:t>
            </a:r>
          </a:p>
          <a:p>
            <a:endParaRPr lang="zh-CN" altLang="en-US" sz="2400" dirty="0"/>
          </a:p>
          <a:p>
            <a:r>
              <a:rPr lang="zh-CN" altLang="en-US" sz="2400" dirty="0"/>
              <a:t>D:分组交换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211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在常见的数据交换技术中，（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/>
              <a:t>）是最早出现的一种交换方式。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A:报文交换</a:t>
            </a:r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chemeClr val="accent6"/>
                </a:solidFill>
              </a:rPr>
              <a:t>B:电路交换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C:电话网络</a:t>
            </a:r>
          </a:p>
          <a:p>
            <a:endParaRPr lang="zh-CN" altLang="en-US" sz="2400" dirty="0"/>
          </a:p>
          <a:p>
            <a:r>
              <a:rPr lang="zh-CN" altLang="en-US" sz="2400" dirty="0"/>
              <a:t>D:分组交换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810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3992891" y="3486441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34597" y="3479778"/>
            <a:ext cx="1652270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94311" y="3629951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  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84966" y="3636301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7571" y="4305591"/>
            <a:ext cx="909826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报文：发送方把要</a:t>
            </a:r>
            <a:r>
              <a:rPr lang="zh-CN" altLang="en-US" sz="2400" dirty="0">
                <a:solidFill>
                  <a:srgbClr val="FF0000"/>
                </a:solidFill>
              </a:rPr>
              <a:t>发送的信息</a:t>
            </a:r>
            <a:r>
              <a:rPr lang="zh-CN" altLang="en-US" sz="2400" dirty="0"/>
              <a:t>附加上</a:t>
            </a:r>
            <a:r>
              <a:rPr lang="zh-CN" altLang="en-US" sz="2400" dirty="0">
                <a:solidFill>
                  <a:srgbClr val="FF0000"/>
                </a:solidFill>
              </a:rPr>
              <a:t>接收主机的地址和控制信息</a:t>
            </a:r>
            <a:r>
              <a:rPr lang="zh-CN" altLang="en-US" sz="2400" dirty="0"/>
              <a:t>。</a:t>
            </a:r>
          </a:p>
        </p:txBody>
      </p:sp>
      <p:cxnSp>
        <p:nvCxnSpPr>
          <p:cNvPr id="11" name="直线箭头连接符 10"/>
          <p:cNvCxnSpPr>
            <a:endCxn id="5" idx="0"/>
          </p:cNvCxnSpPr>
          <p:nvPr/>
        </p:nvCxnSpPr>
        <p:spPr>
          <a:xfrm>
            <a:off x="4607571" y="2405965"/>
            <a:ext cx="1153161" cy="10738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4" idx="0"/>
          </p:cNvCxnSpPr>
          <p:nvPr/>
        </p:nvCxnSpPr>
        <p:spPr>
          <a:xfrm flipH="1">
            <a:off x="4462474" y="2405964"/>
            <a:ext cx="3079242" cy="10804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2655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报文交换：发送方组装好报文，发给相邻报文交换机。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61" y="3362517"/>
            <a:ext cx="1643926" cy="734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90" y="4473485"/>
            <a:ext cx="752899" cy="7528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38061" y="5266929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18" y="4473485"/>
            <a:ext cx="752899" cy="7528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3340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1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8" y="4473485"/>
            <a:ext cx="752899" cy="7528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4773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2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88" y="4473485"/>
            <a:ext cx="752899" cy="7528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41058" y="5266929"/>
            <a:ext cx="154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+mn-ea"/>
              </a:rPr>
              <a:t>目的主机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9" name="直线连接符 8"/>
          <p:cNvCxnSpPr>
            <a:stCxn id="17" idx="3"/>
            <a:endCxn id="19" idx="1"/>
          </p:cNvCxnSpPr>
          <p:nvPr/>
        </p:nvCxnSpPr>
        <p:spPr>
          <a:xfrm>
            <a:off x="3055789" y="4849935"/>
            <a:ext cx="15480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stCxn id="19" idx="3"/>
            <a:endCxn id="21" idx="1"/>
          </p:cNvCxnSpPr>
          <p:nvPr/>
        </p:nvCxnSpPr>
        <p:spPr>
          <a:xfrm>
            <a:off x="5356717" y="4849935"/>
            <a:ext cx="1361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21" idx="3"/>
            <a:endCxn id="23" idx="1"/>
          </p:cNvCxnSpPr>
          <p:nvPr/>
        </p:nvCxnSpPr>
        <p:spPr>
          <a:xfrm>
            <a:off x="7471047" y="4849935"/>
            <a:ext cx="1734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110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0" y="1825550"/>
            <a:ext cx="10022931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报文交换：相邻报文交换机收到报文后检查无误，暂时存储报文，然后找出需要转发的下一个结点的地址，然后把报文给下一个结点的报文交换机。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71" y="3362517"/>
            <a:ext cx="1643926" cy="734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90" y="4473485"/>
            <a:ext cx="752899" cy="7528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38061" y="5266929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18" y="4473485"/>
            <a:ext cx="752899" cy="7528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3340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1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8" y="4473485"/>
            <a:ext cx="752899" cy="7528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4773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2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88" y="4473485"/>
            <a:ext cx="752899" cy="7528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41058" y="5266929"/>
            <a:ext cx="154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+mn-ea"/>
              </a:rPr>
              <a:t>目的主机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9" name="直线连接符 8"/>
          <p:cNvCxnSpPr>
            <a:stCxn id="17" idx="3"/>
            <a:endCxn id="19" idx="1"/>
          </p:cNvCxnSpPr>
          <p:nvPr/>
        </p:nvCxnSpPr>
        <p:spPr>
          <a:xfrm>
            <a:off x="3055789" y="4849935"/>
            <a:ext cx="15480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stCxn id="19" idx="3"/>
            <a:endCxn id="21" idx="1"/>
          </p:cNvCxnSpPr>
          <p:nvPr/>
        </p:nvCxnSpPr>
        <p:spPr>
          <a:xfrm>
            <a:off x="5356717" y="4849935"/>
            <a:ext cx="1361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21" idx="3"/>
            <a:endCxn id="23" idx="1"/>
          </p:cNvCxnSpPr>
          <p:nvPr/>
        </p:nvCxnSpPr>
        <p:spPr>
          <a:xfrm>
            <a:off x="7471047" y="4849935"/>
            <a:ext cx="1734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419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报文交换：存储</a:t>
            </a:r>
            <a:r>
              <a:rPr lang="en-US" altLang="zh-CN" sz="2400" dirty="0"/>
              <a:t>-</a:t>
            </a:r>
            <a:r>
              <a:rPr lang="zh-CN" altLang="en-US" sz="2400" dirty="0"/>
              <a:t>转发的交换方式。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919" y="3427615"/>
            <a:ext cx="1643926" cy="734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90" y="4473485"/>
            <a:ext cx="752899" cy="7528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38061" y="5266929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18" y="4473485"/>
            <a:ext cx="752899" cy="7528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3340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1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8" y="4473485"/>
            <a:ext cx="752899" cy="7528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47734" y="5279933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报文交换机</a:t>
            </a:r>
            <a:r>
              <a:rPr lang="en-US" altLang="zh-CN" sz="2000" dirty="0">
                <a:latin typeface="+mn-ea"/>
              </a:rPr>
              <a:t>2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88" y="4473485"/>
            <a:ext cx="752899" cy="75289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41058" y="5266929"/>
            <a:ext cx="154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+mn-ea"/>
              </a:rPr>
              <a:t>目的主机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9" name="直线连接符 8"/>
          <p:cNvCxnSpPr>
            <a:stCxn id="17" idx="3"/>
            <a:endCxn id="19" idx="1"/>
          </p:cNvCxnSpPr>
          <p:nvPr/>
        </p:nvCxnSpPr>
        <p:spPr>
          <a:xfrm>
            <a:off x="3055789" y="4849935"/>
            <a:ext cx="15480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stCxn id="19" idx="3"/>
            <a:endCxn id="21" idx="1"/>
          </p:cNvCxnSpPr>
          <p:nvPr/>
        </p:nvCxnSpPr>
        <p:spPr>
          <a:xfrm>
            <a:off x="5356717" y="4849935"/>
            <a:ext cx="1361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21" idx="3"/>
            <a:endCxn id="23" idx="1"/>
          </p:cNvCxnSpPr>
          <p:nvPr/>
        </p:nvCxnSpPr>
        <p:spPr>
          <a:xfrm>
            <a:off x="7471047" y="4849935"/>
            <a:ext cx="1734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397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报文交换的优缺点：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优点：</a:t>
            </a:r>
            <a:r>
              <a:rPr lang="zh-CN" altLang="en-US" sz="2400" dirty="0">
                <a:solidFill>
                  <a:schemeClr val="bg1"/>
                </a:solidFill>
              </a:rPr>
              <a:t>信道利用率高。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缺点：</a:t>
            </a:r>
            <a:r>
              <a:rPr lang="zh-CN" altLang="en-US" sz="2400" dirty="0">
                <a:solidFill>
                  <a:schemeClr val="bg1"/>
                </a:solidFill>
              </a:rPr>
              <a:t>时延长，有时还需要丢弃报文。</a:t>
            </a:r>
          </a:p>
        </p:txBody>
      </p:sp>
    </p:spTree>
    <p:extLst>
      <p:ext uri="{BB962C8B-B14F-4D97-AF65-F5344CB8AC3E}">
        <p14:creationId xmlns:p14="http://schemas.microsoft.com/office/powerpoint/2010/main" val="8850603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报文交换的优缺点：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优点：信道利用率高。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缺点：</a:t>
            </a:r>
            <a:r>
              <a:rPr lang="zh-CN" altLang="en-US" sz="2400" dirty="0">
                <a:solidFill>
                  <a:schemeClr val="bg1"/>
                </a:solidFill>
              </a:rPr>
              <a:t>时延长，有时还需要丢弃报文。</a:t>
            </a:r>
          </a:p>
        </p:txBody>
      </p:sp>
    </p:spTree>
    <p:extLst>
      <p:ext uri="{BB962C8B-B14F-4D97-AF65-F5344CB8AC3E}">
        <p14:creationId xmlns:p14="http://schemas.microsoft.com/office/powerpoint/2010/main" val="5788636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7" name="矩形 6"/>
          <p:cNvSpPr/>
          <p:nvPr/>
        </p:nvSpPr>
        <p:spPr>
          <a:xfrm>
            <a:off x="799043" y="63087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1.3.3 </a:t>
            </a:r>
            <a:r>
              <a:rPr lang="zh-CN" altLang="en-US" sz="2400" dirty="0">
                <a:latin typeface="+mn-ea"/>
              </a:rPr>
              <a:t>报文交换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7871" y="1825550"/>
            <a:ext cx="8739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报文交换的优缺点：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优点：信道利用率高。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缺点：时延长，有时还需要丢弃报文。</a:t>
            </a:r>
          </a:p>
        </p:txBody>
      </p:sp>
    </p:spTree>
    <p:extLst>
      <p:ext uri="{BB962C8B-B14F-4D97-AF65-F5344CB8AC3E}">
        <p14:creationId xmlns:p14="http://schemas.microsoft.com/office/powerpoint/2010/main" val="93181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266" y="2145590"/>
            <a:ext cx="11472582" cy="2516057"/>
          </a:xfrm>
        </p:spPr>
        <p:txBody>
          <a:bodyPr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定义：计算机网络是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互连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自治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计算机的集合。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811925" y="1144483"/>
            <a:ext cx="504016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1.1.1</a:t>
            </a:r>
            <a:r>
              <a:rPr lang="zh-CN" altLang="en-US" sz="2400" dirty="0"/>
              <a:t>计算机网络的定义</a:t>
            </a:r>
            <a:r>
              <a:rPr lang="en-US" altLang="zh-CN" sz="2400" dirty="0"/>
              <a:t>【</a:t>
            </a:r>
            <a:r>
              <a:rPr lang="zh-CN" altLang="en-US" sz="2400" dirty="0"/>
              <a:t>填空题</a:t>
            </a:r>
            <a:r>
              <a:rPr lang="en-US" altLang="zh-CN" sz="2400" dirty="0"/>
              <a:t>】</a:t>
            </a:r>
            <a:r>
              <a:rPr lang="zh-CN" altLang="en-US" sz="2400" dirty="0"/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8019970" y="535890"/>
            <a:ext cx="1338828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计算机网络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基本概念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9269758" y="274629"/>
            <a:ext cx="455832" cy="13964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25590" y="70275"/>
            <a:ext cx="2466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6C6C87-37D4-2A48-9AE9-A513CFC39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4452488"/>
            <a:ext cx="3369733" cy="1963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63571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3776" y="2054237"/>
            <a:ext cx="10746482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分组：将待传输的数据（报文）分割成较小的独立的数据块。每个数据块附加地址等构成数据分组，并且独立传输到目的地，到目的再重组还原为报文。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125660"/>
            <a:ext cx="1885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1.3.4.1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分组交换基本原理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08436" y="3902283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50142" y="3895620"/>
            <a:ext cx="1652270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9856" y="4045793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  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00511" y="4052143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62125" y="3994993"/>
            <a:ext cx="909826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</a:t>
            </a:r>
          </a:p>
        </p:txBody>
      </p:sp>
      <p:sp>
        <p:nvSpPr>
          <p:cNvPr id="5" name="矩形 4"/>
          <p:cNvSpPr/>
          <p:nvPr/>
        </p:nvSpPr>
        <p:spPr>
          <a:xfrm>
            <a:off x="878347" y="1000174"/>
            <a:ext cx="489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1.3.4 </a:t>
            </a:r>
            <a:r>
              <a:rPr lang="zh-CN" altLang="en-US" sz="2400" dirty="0">
                <a:latin typeface="+mn-ea"/>
              </a:rPr>
              <a:t>分组交换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80837" y="5325543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22543" y="5323380"/>
            <a:ext cx="83629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21272" y="5499068"/>
            <a:ext cx="8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72912" y="5475403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91595" y="6144605"/>
            <a:ext cx="909826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/>
              <a:t>分组</a:t>
            </a:r>
            <a:r>
              <a:rPr lang="en-US" altLang="zh-CN" sz="2130" dirty="0"/>
              <a:t>1</a:t>
            </a:r>
            <a:endParaRPr lang="zh-CN" altLang="en-US" sz="2130" dirty="0"/>
          </a:p>
        </p:txBody>
      </p:sp>
      <p:sp>
        <p:nvSpPr>
          <p:cNvPr id="25" name="矩形 24"/>
          <p:cNvSpPr/>
          <p:nvPr/>
        </p:nvSpPr>
        <p:spPr>
          <a:xfrm>
            <a:off x="4549495" y="5325543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491201" y="5323380"/>
            <a:ext cx="83629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489930" y="5499068"/>
            <a:ext cx="8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641570" y="5475403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060253" y="6144605"/>
            <a:ext cx="909826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/>
              <a:t>分组</a:t>
            </a:r>
            <a:r>
              <a:rPr lang="en-US" altLang="zh-CN" sz="2130" dirty="0"/>
              <a:t>2</a:t>
            </a:r>
            <a:endParaRPr lang="zh-CN" altLang="en-US" sz="2130" dirty="0"/>
          </a:p>
        </p:txBody>
      </p:sp>
      <p:sp>
        <p:nvSpPr>
          <p:cNvPr id="30" name="矩形 29"/>
          <p:cNvSpPr/>
          <p:nvPr/>
        </p:nvSpPr>
        <p:spPr>
          <a:xfrm>
            <a:off x="7077391" y="5307215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019097" y="5305052"/>
            <a:ext cx="83629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017826" y="5480740"/>
            <a:ext cx="8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169466" y="545707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首部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588149" y="6126277"/>
            <a:ext cx="909826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/>
              <a:t>分组</a:t>
            </a:r>
            <a:r>
              <a:rPr lang="en-US" altLang="zh-CN" sz="2130" dirty="0"/>
              <a:t>3</a:t>
            </a:r>
            <a:endParaRPr lang="zh-CN" altLang="en-US" sz="2130" dirty="0"/>
          </a:p>
        </p:txBody>
      </p:sp>
      <p:cxnSp>
        <p:nvCxnSpPr>
          <p:cNvPr id="35" name="直线箭头连接符 34"/>
          <p:cNvCxnSpPr>
            <a:stCxn id="16" idx="2"/>
          </p:cNvCxnSpPr>
          <p:nvPr/>
        </p:nvCxnSpPr>
        <p:spPr>
          <a:xfrm flipH="1">
            <a:off x="3487119" y="4536970"/>
            <a:ext cx="2289158" cy="768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16" idx="2"/>
            <a:endCxn id="26" idx="0"/>
          </p:cNvCxnSpPr>
          <p:nvPr/>
        </p:nvCxnSpPr>
        <p:spPr>
          <a:xfrm>
            <a:off x="5776277" y="4536970"/>
            <a:ext cx="133072" cy="786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6" idx="2"/>
            <a:endCxn id="31" idx="0"/>
          </p:cNvCxnSpPr>
          <p:nvPr/>
        </p:nvCxnSpPr>
        <p:spPr>
          <a:xfrm>
            <a:off x="5776277" y="4536970"/>
            <a:ext cx="2660968" cy="768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275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3776" y="2385040"/>
            <a:ext cx="9979025" cy="113505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分组交换（</a:t>
            </a:r>
            <a:r>
              <a:rPr lang="zh-CN" altLang="en-US" sz="2400" dirty="0">
                <a:solidFill>
                  <a:schemeClr val="accent6"/>
                </a:solidFill>
                <a:latin typeface="+mn-ea"/>
              </a:rPr>
              <a:t>包交换</a:t>
            </a:r>
            <a:r>
              <a:rPr lang="zh-CN" altLang="en-US" sz="2400" dirty="0">
                <a:latin typeface="+mn-ea"/>
              </a:rPr>
              <a:t>）：采用</a:t>
            </a:r>
            <a:r>
              <a:rPr lang="zh-CN" altLang="en-US" sz="2400" dirty="0">
                <a:solidFill>
                  <a:schemeClr val="accent6"/>
                </a:solidFill>
                <a:latin typeface="+mn-ea"/>
              </a:rPr>
              <a:t>存储</a:t>
            </a:r>
            <a:r>
              <a:rPr lang="en-US" altLang="zh-CN" sz="2400" dirty="0">
                <a:solidFill>
                  <a:schemeClr val="accent6"/>
                </a:solidFill>
                <a:latin typeface="+mn-ea"/>
              </a:rPr>
              <a:t>—</a:t>
            </a:r>
            <a:r>
              <a:rPr lang="zh-CN" altLang="en-US" sz="2400" dirty="0">
                <a:solidFill>
                  <a:schemeClr val="accent6"/>
                </a:solidFill>
                <a:latin typeface="+mn-ea"/>
              </a:rPr>
              <a:t>转发</a:t>
            </a:r>
            <a:r>
              <a:rPr lang="zh-CN" altLang="en-US" sz="2400" dirty="0">
                <a:latin typeface="+mn-ea"/>
              </a:rPr>
              <a:t>交换方式，</a:t>
            </a:r>
            <a:r>
              <a:rPr lang="zh-CN" altLang="en-US" sz="2400" dirty="0">
                <a:latin typeface="+mn-ea"/>
                <a:sym typeface="+mn-ea"/>
              </a:rPr>
              <a:t>是计算机网络中使用</a:t>
            </a:r>
            <a:r>
              <a:rPr lang="zh-CN" altLang="en-US" sz="2400" dirty="0">
                <a:solidFill>
                  <a:schemeClr val="accent6"/>
                </a:solidFill>
                <a:latin typeface="+mn-ea"/>
                <a:sym typeface="+mn-ea"/>
              </a:rPr>
              <a:t>最广泛的交换技术。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25660"/>
            <a:ext cx="1885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1.3.4.1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分组交换基本原理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8347" y="1000174"/>
            <a:ext cx="489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1.3.4 </a:t>
            </a:r>
            <a:r>
              <a:rPr lang="zh-CN" altLang="en-US" sz="2400" dirty="0">
                <a:latin typeface="+mn-ea"/>
              </a:rPr>
              <a:t>分组交换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82" y="4880874"/>
            <a:ext cx="752899" cy="75289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85453" y="5674318"/>
            <a:ext cx="11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源主机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10" y="4880874"/>
            <a:ext cx="752899" cy="75289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880796" y="5687322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分组交换机</a:t>
            </a:r>
            <a:r>
              <a:rPr lang="en-US" altLang="zh-CN" sz="2000" dirty="0">
                <a:latin typeface="+mn-ea"/>
              </a:rPr>
              <a:t>1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40" y="4880874"/>
            <a:ext cx="752899" cy="75289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995126" y="5687322"/>
            <a:ext cx="169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分组交换机</a:t>
            </a:r>
            <a:r>
              <a:rPr lang="en-US" altLang="zh-CN" sz="2000" dirty="0">
                <a:latin typeface="+mn-ea"/>
              </a:rPr>
              <a:t>2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80" y="4880874"/>
            <a:ext cx="752899" cy="75289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788450" y="5674318"/>
            <a:ext cx="154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+mn-ea"/>
              </a:rPr>
              <a:t>目的主机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2803181" y="5257324"/>
            <a:ext cx="15480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5104109" y="5257324"/>
            <a:ext cx="13614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7218439" y="5257324"/>
            <a:ext cx="1734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825" y="3801151"/>
            <a:ext cx="1328327" cy="845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591" y="3781980"/>
            <a:ext cx="1257999" cy="841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874" y="3801247"/>
            <a:ext cx="1198904" cy="8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545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1683" y="2167023"/>
            <a:ext cx="5663038" cy="28623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分组交换方式的优点：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）交换设备存储容量要求低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）交换速度快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）可靠传输效率高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（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）更加公平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125660"/>
            <a:ext cx="1885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1.3.4.1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分组交换基本原理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8347" y="1000174"/>
            <a:ext cx="489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1.3.4 </a:t>
            </a:r>
            <a:r>
              <a:rPr lang="zh-CN" altLang="en-US" sz="2400" dirty="0">
                <a:latin typeface="+mn-ea"/>
              </a:rPr>
              <a:t>分组交换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5678" y="617287"/>
            <a:ext cx="1866616" cy="648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报文交换机：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1400MB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03274" y="1637992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02556" y="1637992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30799" y="1724660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95348" y="1733022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623620" y="2389415"/>
            <a:ext cx="194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报文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1500MB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498262" y="3997933"/>
            <a:ext cx="1866616" cy="648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分组交换机：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1400MB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84306" y="4937210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83588" y="4937210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11831" y="5023878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576380" y="5032240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404652" y="5688633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740709" y="4937210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439991" y="4937210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468234" y="5023878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832783" y="5032240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661055" y="5688633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628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数据交换的概念</a:t>
            </a:r>
            <a:endParaRPr lang="zh-CN" altLang="en-US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电路交换</a:t>
            </a:r>
            <a:endParaRPr lang="zh-CN" altLang="en-US" dirty="0"/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3776" y="2385040"/>
            <a:ext cx="10498509" cy="113505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分组长度的确定：在其他条件相同的情况下，分组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长度越长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延迟时间越长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一般的分组长度：以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4096B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为标椎的分组长度。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125660"/>
            <a:ext cx="1885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1.3.4.1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分组交换基本原理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8347" y="1000174"/>
            <a:ext cx="489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1.3.4 </a:t>
            </a:r>
            <a:r>
              <a:rPr lang="zh-CN" altLang="en-US" sz="2400" dirty="0">
                <a:latin typeface="+mn-ea"/>
              </a:rPr>
              <a:t>分组交换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66498" y="3769906"/>
            <a:ext cx="27838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byte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，字节</a:t>
            </a:r>
            <a:endParaRPr lang="zh-CN" altLang="en-US" sz="24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86186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2796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计算机网络中使用最广泛的交换技术是（）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电路交换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</a:t>
            </a:r>
            <a:r>
              <a:rPr lang="zh-CN" altLang="en-US" sz="2400" dirty="0"/>
              <a:t>报文交换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</a:t>
            </a:r>
            <a:r>
              <a:rPr lang="zh-CN" altLang="en-US" sz="2400" dirty="0"/>
              <a:t>分组交换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</a:t>
            </a:r>
            <a:r>
              <a:rPr lang="zh-CN" altLang="en-US" sz="2400" dirty="0"/>
              <a:t>线路交换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35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计算机网络中使用最广泛的交换技术是（</a:t>
            </a:r>
            <a:r>
              <a:rPr lang="en-US" altLang="zh-CN" sz="2400" dirty="0">
                <a:solidFill>
                  <a:srgbClr val="FF0000"/>
                </a:solidFill>
              </a:rPr>
              <a:t> C </a:t>
            </a:r>
            <a:r>
              <a:rPr lang="zh-CN" altLang="en-US" sz="24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电路交换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</a:t>
            </a:r>
            <a:r>
              <a:rPr lang="zh-CN" altLang="en-US" sz="2400" dirty="0"/>
              <a:t>报文交换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C:</a:t>
            </a:r>
            <a:r>
              <a:rPr lang="zh-CN" altLang="en-US" sz="2400" dirty="0">
                <a:solidFill>
                  <a:srgbClr val="FF0000"/>
                </a:solidFill>
              </a:rPr>
              <a:t>分组交换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</a:t>
            </a:r>
            <a:r>
              <a:rPr lang="zh-CN" altLang="en-US" sz="2400" dirty="0"/>
              <a:t>线路交换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643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2796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在网络的交换方式中被称为包交换方式的是（）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电路交换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</a:t>
            </a:r>
            <a:r>
              <a:rPr lang="zh-CN" altLang="en-US" sz="2400" dirty="0"/>
              <a:t>报文交换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</a:t>
            </a:r>
            <a:r>
              <a:rPr lang="zh-CN" altLang="en-US" sz="2400" dirty="0"/>
              <a:t>虚拟交换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D:</a:t>
            </a:r>
            <a:r>
              <a:rPr lang="zh-CN" altLang="en-US" sz="2400" dirty="0"/>
              <a:t>分组交换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0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在网络的交换方式中被称为包交换方式的是（</a:t>
            </a:r>
            <a:r>
              <a:rPr lang="en-US" altLang="zh-CN" sz="2400" dirty="0">
                <a:solidFill>
                  <a:srgbClr val="FF0000"/>
                </a:solidFill>
              </a:rPr>
              <a:t> D </a:t>
            </a:r>
            <a:r>
              <a:rPr lang="zh-CN" altLang="en-US" sz="2400" dirty="0"/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A:</a:t>
            </a:r>
            <a:r>
              <a:rPr lang="zh-CN" altLang="en-US" sz="2400" dirty="0"/>
              <a:t>电路交换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B:</a:t>
            </a:r>
            <a:r>
              <a:rPr lang="zh-CN" altLang="en-US" sz="2400" dirty="0"/>
              <a:t>报文交换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C:</a:t>
            </a:r>
            <a:r>
              <a:rPr lang="zh-CN" altLang="en-US" sz="2400" dirty="0"/>
              <a:t>虚拟交换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D:</a:t>
            </a:r>
            <a:r>
              <a:rPr lang="zh-CN" altLang="en-US" sz="2400" dirty="0">
                <a:solidFill>
                  <a:srgbClr val="FF0000"/>
                </a:solidFill>
              </a:rPr>
              <a:t>分组交换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7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466" y="1939350"/>
            <a:ext cx="1104926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##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若传输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5000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字节的二进制数时出错的位数为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比特，则本次传输的误码率为（）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A:5×10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-3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-5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D:4×10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47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466" y="1939350"/>
            <a:ext cx="11586534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##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若传输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5000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字节的二进制数时出错的位数为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比特，则本次传输的误码率为（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A:5×10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-3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C:5×10</a:t>
            </a:r>
            <a:r>
              <a:rPr lang="en-US" altLang="zh-CN" sz="2400" baseline="30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-5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D:4×10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0143" y="2981083"/>
            <a:ext cx="7360663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=8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比特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或者位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1B=8bit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5000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=5000×8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比特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×8=4×10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比特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误码率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出错的比特数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传输的比特数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=2÷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4×10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           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= 5×10</a:t>
            </a:r>
            <a:r>
              <a:rPr lang="en-US" altLang="zh-CN" sz="2400" baseline="30000" dirty="0">
                <a:latin typeface="Microsoft YaHei" charset="-122"/>
                <a:ea typeface="Microsoft YaHei" charset="-122"/>
                <a:cs typeface="Microsoft YaHei" charset="-122"/>
              </a:rPr>
              <a:t>-5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“科学计数法”</a:t>
            </a:r>
            <a:endParaRPr lang="en-US" altLang="zh-CN" sz="2400" baseline="30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794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266" y="2145590"/>
            <a:ext cx="11472582" cy="2516057"/>
          </a:xfrm>
        </p:spPr>
        <p:txBody>
          <a:bodyPr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定义：计算机网络是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互连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自治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计算机的集合。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         </a:t>
            </a:r>
            <a:r>
              <a:rPr lang="zh-CN" altLang="en-US" sz="2400" dirty="0">
                <a:solidFill>
                  <a:schemeClr val="tx1"/>
                </a:solidFill>
              </a:rPr>
              <a:t>    互连：利用</a:t>
            </a:r>
            <a:r>
              <a:rPr lang="zh-CN" altLang="en-US" sz="2400" b="1" dirty="0">
                <a:solidFill>
                  <a:schemeClr val="tx1"/>
                </a:solidFill>
              </a:rPr>
              <a:t>通信链路</a:t>
            </a:r>
            <a:r>
              <a:rPr lang="zh-CN" altLang="en-US" sz="2400" dirty="0">
                <a:solidFill>
                  <a:schemeClr val="tx1"/>
                </a:solidFill>
              </a:rPr>
              <a:t>连接相互独立的计算机系统。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811925" y="1144483"/>
            <a:ext cx="504016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1.1.1</a:t>
            </a:r>
            <a:r>
              <a:rPr lang="zh-CN" altLang="en-US" sz="2400" dirty="0"/>
              <a:t>计算机网络的定义</a:t>
            </a:r>
            <a:r>
              <a:rPr lang="en-US" altLang="zh-CN" sz="2400" dirty="0"/>
              <a:t>【</a:t>
            </a:r>
            <a:r>
              <a:rPr lang="zh-CN" altLang="en-US" sz="2400" dirty="0"/>
              <a:t>填空题</a:t>
            </a:r>
            <a:r>
              <a:rPr lang="en-US" altLang="zh-CN" sz="2400" dirty="0"/>
              <a:t>】</a:t>
            </a:r>
            <a:r>
              <a:rPr lang="zh-CN" altLang="en-US" sz="2400" dirty="0"/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8019970" y="535890"/>
            <a:ext cx="1338828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计算机网络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基本概念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9269758" y="274629"/>
            <a:ext cx="455832" cy="13964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25590" y="70275"/>
            <a:ext cx="2466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BFF51D-E3E2-3148-BB9C-B7A957AAB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4452488"/>
            <a:ext cx="3369733" cy="1963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269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在其他条件相同的情况下，分组长度越长，延迟时间（</a:t>
            </a:r>
            <a:r>
              <a:rPr lang="zh-CN" altLang="en-US" sz="2400" dirty="0">
                <a:solidFill>
                  <a:schemeClr val="bg1"/>
                </a:solidFill>
              </a:rPr>
              <a:t>越长</a:t>
            </a:r>
            <a:r>
              <a:rPr lang="zh-CN" altLang="en-US" sz="2400" dirty="0"/>
              <a:t>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38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7840" y="1998345"/>
            <a:ext cx="90964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在其他条件相同的情况下，分组长度越长，延迟时间（</a:t>
            </a:r>
            <a:r>
              <a:rPr lang="zh-CN" altLang="en-US" sz="2400" dirty="0">
                <a:solidFill>
                  <a:srgbClr val="FF0000"/>
                </a:solidFill>
              </a:rPr>
              <a:t>越长</a:t>
            </a:r>
            <a:r>
              <a:rPr lang="zh-CN" altLang="en-US" sz="2400" dirty="0"/>
              <a:t>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556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3234715"/>
            <a:ext cx="179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653686" y="666427"/>
            <a:ext cx="419772" cy="520743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2982" y="541671"/>
            <a:ext cx="91238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概念：实现在大规模网络核心上进行数据传输的技术基础。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zh-CN" altLang="en-US" sz="24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电路交换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zh-CN" altLang="en-US" sz="2400" dirty="0"/>
          </a:p>
          <a:p>
            <a:pPr fontAlgn="auto">
              <a:lnSpc>
                <a:spcPct val="150000"/>
              </a:lnSpc>
            </a:pP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报文交换：存储</a:t>
            </a:r>
            <a:r>
              <a:rPr lang="en-US" altLang="zh-CN" sz="2400" dirty="0"/>
              <a:t>-</a:t>
            </a:r>
            <a:r>
              <a:rPr lang="zh-CN" altLang="en-US" sz="2400" dirty="0"/>
              <a:t>转发交换方式。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分组交换：包交换，存储</a:t>
            </a:r>
            <a:r>
              <a:rPr lang="en-US" altLang="zh-CN" sz="2400" dirty="0"/>
              <a:t>-</a:t>
            </a:r>
            <a:r>
              <a:rPr lang="zh-CN" altLang="en-US" sz="2400" dirty="0"/>
              <a:t>转发交换方式。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3438377" y="1747089"/>
            <a:ext cx="480383" cy="16069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83679" y="2350009"/>
            <a:ext cx="1728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建立电路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传输数据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拆除电路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66440" y="2988494"/>
            <a:ext cx="90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三步</a:t>
            </a:r>
            <a:endParaRPr lang="zh-CN" altLang="en-US" sz="2400" dirty="0"/>
          </a:p>
        </p:txBody>
      </p:sp>
      <p:sp>
        <p:nvSpPr>
          <p:cNvPr id="10" name="左大括号 9"/>
          <p:cNvSpPr/>
          <p:nvPr/>
        </p:nvSpPr>
        <p:spPr>
          <a:xfrm>
            <a:off x="4660074" y="2497399"/>
            <a:ext cx="480383" cy="16069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66440" y="1326501"/>
            <a:ext cx="7666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最早</a:t>
            </a:r>
            <a:r>
              <a:rPr lang="zh-CN" altLang="en-US" sz="2000"/>
              <a:t>出现的一种交换方式。</a:t>
            </a:r>
            <a:r>
              <a:rPr lang="zh-CN" altLang="en-US" sz="2000">
                <a:solidFill>
                  <a:srgbClr val="FF0000"/>
                </a:solidFill>
              </a:rPr>
              <a:t>电话网络</a:t>
            </a:r>
            <a:r>
              <a:rPr lang="zh-CN" altLang="en-US" sz="2000"/>
              <a:t>是</a:t>
            </a:r>
            <a:r>
              <a:rPr lang="zh-CN" altLang="en-US" sz="2000">
                <a:solidFill>
                  <a:srgbClr val="FF0000"/>
                </a:solidFill>
              </a:rPr>
              <a:t>最早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0000"/>
                </a:solidFill>
              </a:rPr>
              <a:t>最大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FF0000"/>
                </a:solidFill>
              </a:rPr>
              <a:t>电路交换网络</a:t>
            </a:r>
            <a:r>
              <a:rPr lang="zh-CN" altLang="en-US" sz="2000"/>
              <a:t>。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76286" y="4381696"/>
            <a:ext cx="4715714" cy="234628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分组交换方式的优点：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   （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）交换设备存储容量要求低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   （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）交换速度快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   （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）可靠传输效率高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   （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）更加公平</a:t>
            </a:r>
          </a:p>
        </p:txBody>
      </p:sp>
    </p:spTree>
    <p:extLst>
      <p:ext uri="{BB962C8B-B14F-4D97-AF65-F5344CB8AC3E}">
        <p14:creationId xmlns:p14="http://schemas.microsoft.com/office/powerpoint/2010/main" val="189924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266" y="2145590"/>
            <a:ext cx="11472582" cy="2516057"/>
          </a:xfrm>
        </p:spPr>
        <p:txBody>
          <a:bodyPr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定义：计算机网络是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互连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自治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计算机的集合。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         </a:t>
            </a:r>
            <a:r>
              <a:rPr lang="zh-CN" altLang="en-US" sz="2400" dirty="0">
                <a:solidFill>
                  <a:schemeClr val="tx1"/>
                </a:solidFill>
              </a:rPr>
              <a:t>    互连：利用</a:t>
            </a:r>
            <a:r>
              <a:rPr lang="zh-CN" altLang="en-US" sz="2400" b="1" dirty="0">
                <a:solidFill>
                  <a:schemeClr val="tx1"/>
                </a:solidFill>
              </a:rPr>
              <a:t>通信链路</a:t>
            </a:r>
            <a:r>
              <a:rPr lang="zh-CN" altLang="en-US" sz="2400" dirty="0">
                <a:solidFill>
                  <a:schemeClr val="tx1"/>
                </a:solidFill>
              </a:rPr>
              <a:t>连接相互独立的计算机系统。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          </a:t>
            </a:r>
            <a:r>
              <a:rPr lang="zh-CN" altLang="en-US" sz="2400" dirty="0">
                <a:solidFill>
                  <a:schemeClr val="tx1"/>
                </a:solidFill>
              </a:rPr>
              <a:t>   自治：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互连的计算机系统</a:t>
            </a:r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彼此独立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，不存在主从或者控制与被控制的关系。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811925" y="1144483"/>
            <a:ext cx="504016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1.1.1</a:t>
            </a:r>
            <a:r>
              <a:rPr lang="zh-CN" altLang="en-US" sz="2400" dirty="0"/>
              <a:t>计算机网络的定义</a:t>
            </a:r>
            <a:r>
              <a:rPr lang="en-US" altLang="zh-CN" sz="2400" dirty="0"/>
              <a:t>【</a:t>
            </a:r>
            <a:r>
              <a:rPr lang="zh-CN" altLang="en-US" sz="2400" dirty="0"/>
              <a:t>填空题</a:t>
            </a:r>
            <a:r>
              <a:rPr lang="en-US" altLang="zh-CN" sz="2400" dirty="0"/>
              <a:t>】</a:t>
            </a:r>
            <a:r>
              <a:rPr lang="zh-CN" altLang="en-US" sz="2400" dirty="0"/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8019970" y="535890"/>
            <a:ext cx="1338828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计算机网络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基本概念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9269758" y="274629"/>
            <a:ext cx="455832" cy="13964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25590" y="70275"/>
            <a:ext cx="2466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7D38D0-D674-164F-A62C-6560D909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4452488"/>
            <a:ext cx="3369733" cy="1963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47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、计算机网络是（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互连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）、（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自治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）的计算机的集合。</a:t>
            </a:r>
            <a:endParaRPr lang="en-US" altLang="zh-CN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自治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）是指互连的计算机系统彼此独立，不存在主从或者控制与被控制的关系。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、计算机网络是（互连）、（自治）的计算机的集合。</a:t>
            </a:r>
            <a:endParaRPr lang="en-US" altLang="zh-CN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（自治）是指互连的计算机系统彼此独立，不存在主从或者控制与被控制的关系。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086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/>
          <p:cNvCxnSpPr/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1" y="307898"/>
            <a:ext cx="1375936" cy="1375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2311092"/>
            <a:ext cx="1375936" cy="137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4414955"/>
            <a:ext cx="1375936" cy="137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311092"/>
            <a:ext cx="1375936" cy="13759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414955"/>
            <a:ext cx="1375936" cy="1375936"/>
          </a:xfrm>
          <a:prstGeom prst="rect">
            <a:avLst/>
          </a:prstGeom>
        </p:spPr>
      </p:pic>
      <p:sp>
        <p:nvSpPr>
          <p:cNvPr id="17" name="线形标注 1 16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自治</a:t>
            </a:r>
          </a:p>
        </p:txBody>
      </p:sp>
      <p:sp>
        <p:nvSpPr>
          <p:cNvPr id="22" name="线形标注 1 21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F4E8D52-2F24-654C-8E11-1529B2F7E603}"/>
              </a:ext>
            </a:extLst>
          </p:cNvPr>
          <p:cNvSpPr/>
          <p:nvPr/>
        </p:nvSpPr>
        <p:spPr>
          <a:xfrm>
            <a:off x="4824606" y="4874015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BBB350-564A-744A-9063-17AB86AF1462}"/>
              </a:ext>
            </a:extLst>
          </p:cNvPr>
          <p:cNvSpPr/>
          <p:nvPr/>
        </p:nvSpPr>
        <p:spPr>
          <a:xfrm>
            <a:off x="6557048" y="2165353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C7D34F-24D9-3148-A299-CFBED016B626}"/>
              </a:ext>
            </a:extLst>
          </p:cNvPr>
          <p:cNvSpPr/>
          <p:nvPr/>
        </p:nvSpPr>
        <p:spPr>
          <a:xfrm>
            <a:off x="5323674" y="3605565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11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/>
          <p:cNvCxnSpPr/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51" y="307898"/>
            <a:ext cx="1375936" cy="1375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2311092"/>
            <a:ext cx="1375936" cy="137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57" y="4414955"/>
            <a:ext cx="1375936" cy="137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311092"/>
            <a:ext cx="1375936" cy="13759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414955"/>
            <a:ext cx="1375936" cy="1375936"/>
          </a:xfrm>
          <a:prstGeom prst="rect">
            <a:avLst/>
          </a:prstGeom>
        </p:spPr>
      </p:pic>
      <p:sp>
        <p:nvSpPr>
          <p:cNvPr id="17" name="线形标注 1 16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自治</a:t>
            </a:r>
          </a:p>
        </p:txBody>
      </p:sp>
      <p:sp>
        <p:nvSpPr>
          <p:cNvPr id="22" name="线形标注 1 21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16911" y="5746853"/>
            <a:ext cx="208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Microsoft YaHei" charset="-122"/>
                <a:ea typeface="Microsoft YaHei" charset="-122"/>
                <a:cs typeface="Microsoft YaHei" charset="-122"/>
              </a:rPr>
              <a:t>遵守规则</a:t>
            </a:r>
            <a:endParaRPr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ED3AAE-8F7B-464E-8A9E-B1BB17655CE3}"/>
              </a:ext>
            </a:extLst>
          </p:cNvPr>
          <p:cNvSpPr/>
          <p:nvPr/>
        </p:nvSpPr>
        <p:spPr>
          <a:xfrm>
            <a:off x="4824606" y="4874015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EE50B9-8564-B140-8CC9-8EF232B5EE54}"/>
              </a:ext>
            </a:extLst>
          </p:cNvPr>
          <p:cNvSpPr/>
          <p:nvPr/>
        </p:nvSpPr>
        <p:spPr>
          <a:xfrm>
            <a:off x="6557048" y="2165353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7BBD3D-4305-164C-B7F9-B8273E3C10F3}"/>
              </a:ext>
            </a:extLst>
          </p:cNvPr>
          <p:cNvSpPr/>
          <p:nvPr/>
        </p:nvSpPr>
        <p:spPr>
          <a:xfrm>
            <a:off x="5323674" y="3605565"/>
            <a:ext cx="463444" cy="228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0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0509" y="1402281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 </a:t>
            </a:r>
            <a:r>
              <a:rPr lang="zh-CN" altLang="en-US" sz="2130" dirty="0"/>
              <a:t>计算机网络原理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78135"/>
              </p:ext>
            </p:extLst>
          </p:nvPr>
        </p:nvGraphicFramePr>
        <p:xfrm>
          <a:off x="2790284" y="2347742"/>
          <a:ext cx="6732858" cy="288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填空题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综合题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84496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solidFill>
                  <a:srgbClr val="FF0000"/>
                </a:solidFill>
              </a:rPr>
              <a:t>第一节 计算机网络基本概念</a:t>
            </a:r>
            <a:endParaRPr lang="zh-CN" altLang="en-US" sz="2130" dirty="0"/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6967463" y="953026"/>
            <a:ext cx="389740" cy="213175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57203" y="830462"/>
            <a:ext cx="349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09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左大括号 12"/>
          <p:cNvSpPr/>
          <p:nvPr/>
        </p:nvSpPr>
        <p:spPr>
          <a:xfrm>
            <a:off x="5253729" y="1553892"/>
            <a:ext cx="386397" cy="316154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5824276" y="1668445"/>
            <a:ext cx="1872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>
                <a:solidFill>
                  <a:schemeClr val="accent6"/>
                </a:solidFill>
              </a:rPr>
              <a:t>定义</a:t>
            </a:r>
          </a:p>
          <a:p>
            <a:endParaRPr lang="zh-CN" altLang="en-US" sz="2400" dirty="0"/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/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/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三要素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64903" y="2912796"/>
            <a:ext cx="188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协议的定义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6980667" y="3854823"/>
            <a:ext cx="306182" cy="147837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7306907" y="3704380"/>
            <a:ext cx="1136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/>
              <a:t>语法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语义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时序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164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05" y="4182584"/>
            <a:ext cx="1035050" cy="1035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30" y="4182584"/>
            <a:ext cx="1035050" cy="10350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647699" y="830030"/>
            <a:ext cx="5447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1.1.2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网络协议的定义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选择、填空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10134963" y="230608"/>
            <a:ext cx="320843" cy="15181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10467115" y="0"/>
            <a:ext cx="1872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</a:t>
            </a:r>
            <a:r>
              <a:rPr lang="zh-CN" altLang="en-US" sz="1600" dirty="0">
                <a:solidFill>
                  <a:schemeClr val="accent6"/>
                </a:solidFill>
              </a:rPr>
              <a:t>定义</a:t>
            </a:r>
          </a:p>
          <a:p>
            <a:endParaRPr lang="zh-CN" altLang="en-US" sz="1600" dirty="0"/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endParaRPr lang="en-US" altLang="zh-CN" sz="1600" dirty="0"/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>
                <a:solidFill>
                  <a:schemeClr val="tx1"/>
                </a:solidFill>
              </a:rPr>
              <a:t>三要素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2361" y="872231"/>
            <a:ext cx="188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协议的定义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1185885" y="1210785"/>
            <a:ext cx="264318" cy="8912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11472081" y="1041508"/>
            <a:ext cx="1136333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/>
              <a:t>语法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语义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时序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9466" y="2167068"/>
            <a:ext cx="106526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网络协议：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网络通信实体之间在数据交换过程中需要遵循的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规则或约定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等；</a:t>
            </a:r>
          </a:p>
        </p:txBody>
      </p:sp>
      <p:sp>
        <p:nvSpPr>
          <p:cNvPr id="22" name="左右箭头 21"/>
          <p:cNvSpPr/>
          <p:nvPr/>
        </p:nvSpPr>
        <p:spPr>
          <a:xfrm>
            <a:off x="4429125" y="4525484"/>
            <a:ext cx="2503805" cy="17462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834572" y="4058104"/>
            <a:ext cx="156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+mn-ea"/>
              </a:rPr>
              <a:t>数据交换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898CF5-1442-D646-AC1A-C0E9859F5BB5}"/>
              </a:ext>
            </a:extLst>
          </p:cNvPr>
          <p:cNvSpPr txBox="1"/>
          <p:nvPr/>
        </p:nvSpPr>
        <p:spPr>
          <a:xfrm>
            <a:off x="3113404" y="5276341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阿珂的手机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4BCBA6-78DD-DF4A-A2F2-3E8FCACC9A48}"/>
              </a:ext>
            </a:extLst>
          </p:cNvPr>
          <p:cNvSpPr txBox="1"/>
          <p:nvPr/>
        </p:nvSpPr>
        <p:spPr>
          <a:xfrm>
            <a:off x="6573521" y="5276341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小涵的手机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68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647699" y="830030"/>
            <a:ext cx="5447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1.1.2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网络协议的定义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选择、填空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10134963" y="230608"/>
            <a:ext cx="320843" cy="15181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10467115" y="0"/>
            <a:ext cx="1872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</a:t>
            </a:r>
            <a:r>
              <a:rPr lang="zh-CN" altLang="en-US" sz="1600" dirty="0"/>
              <a:t>定义</a:t>
            </a:r>
          </a:p>
          <a:p>
            <a:endParaRPr lang="zh-CN" altLang="en-US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三要素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2361" y="872231"/>
            <a:ext cx="188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协议的定义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1185885" y="1210785"/>
            <a:ext cx="264318" cy="8912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11472081" y="1041508"/>
            <a:ext cx="1136333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/>
              <a:t>语法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语义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时序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9466" y="2167068"/>
            <a:ext cx="106526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协议的三要素：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语法、语义、时序（同步）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132886-CEE6-CC4F-AA29-DFDEFEBBB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05" y="4182584"/>
            <a:ext cx="1035050" cy="10350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E4F66D-015E-5848-B9C3-FEAFFAA2F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30" y="4182584"/>
            <a:ext cx="1035050" cy="1035050"/>
          </a:xfrm>
          <a:prstGeom prst="rect">
            <a:avLst/>
          </a:prstGeom>
        </p:spPr>
      </p:pic>
      <p:sp>
        <p:nvSpPr>
          <p:cNvPr id="25" name="左右箭头 24">
            <a:extLst>
              <a:ext uri="{FF2B5EF4-FFF2-40B4-BE49-F238E27FC236}">
                <a16:creationId xmlns:a16="http://schemas.microsoft.com/office/drawing/2014/main" id="{59175D55-3EE9-C948-895B-47483249648E}"/>
              </a:ext>
            </a:extLst>
          </p:cNvPr>
          <p:cNvSpPr/>
          <p:nvPr/>
        </p:nvSpPr>
        <p:spPr>
          <a:xfrm>
            <a:off x="4429125" y="4525484"/>
            <a:ext cx="2503805" cy="17462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42F613-7D39-C14A-8C14-D121CB0C0B35}"/>
              </a:ext>
            </a:extLst>
          </p:cNvPr>
          <p:cNvSpPr txBox="1"/>
          <p:nvPr/>
        </p:nvSpPr>
        <p:spPr>
          <a:xfrm>
            <a:off x="4834572" y="4058104"/>
            <a:ext cx="156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+mn-ea"/>
              </a:rPr>
              <a:t>数据交换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02251E-AEC1-2C42-A418-433E3C9731ED}"/>
              </a:ext>
            </a:extLst>
          </p:cNvPr>
          <p:cNvSpPr txBox="1"/>
          <p:nvPr/>
        </p:nvSpPr>
        <p:spPr>
          <a:xfrm>
            <a:off x="3113404" y="5276341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阿珂的手机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1BDCD8-C517-0E47-B682-AE596D58FB60}"/>
              </a:ext>
            </a:extLst>
          </p:cNvPr>
          <p:cNvSpPr txBox="1"/>
          <p:nvPr/>
        </p:nvSpPr>
        <p:spPr>
          <a:xfrm>
            <a:off x="6573521" y="5276341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小涵的手机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04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DAAA99-950B-3245-801C-6A9071637A1A}"/>
              </a:ext>
            </a:extLst>
          </p:cNvPr>
          <p:cNvSpPr/>
          <p:nvPr/>
        </p:nvSpPr>
        <p:spPr>
          <a:xfrm>
            <a:off x="2651760" y="329563"/>
            <a:ext cx="3444240" cy="95737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2CE812-07C0-BD47-B803-3C0726787D15}"/>
              </a:ext>
            </a:extLst>
          </p:cNvPr>
          <p:cNvSpPr/>
          <p:nvPr/>
        </p:nvSpPr>
        <p:spPr>
          <a:xfrm>
            <a:off x="7818120" y="357032"/>
            <a:ext cx="1722120" cy="95737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33B077-A03C-3542-9E28-328CBF859DA6}"/>
              </a:ext>
            </a:extLst>
          </p:cNvPr>
          <p:cNvSpPr/>
          <p:nvPr/>
        </p:nvSpPr>
        <p:spPr>
          <a:xfrm>
            <a:off x="4154805" y="1467057"/>
            <a:ext cx="4244128" cy="150664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5C4297-21BF-0D49-A17E-9A887FDD17E3}"/>
              </a:ext>
            </a:extLst>
          </p:cNvPr>
          <p:cNvSpPr/>
          <p:nvPr/>
        </p:nvSpPr>
        <p:spPr>
          <a:xfrm>
            <a:off x="7013365" y="3126360"/>
            <a:ext cx="2526875" cy="926682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09668" y="4313500"/>
            <a:ext cx="8084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、语法：定义实体之间交换信息的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格式与结构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79A30E-BE56-024E-8C11-CF7AF24DC1CE}"/>
              </a:ext>
            </a:extLst>
          </p:cNvPr>
          <p:cNvSpPr/>
          <p:nvPr/>
        </p:nvSpPr>
        <p:spPr>
          <a:xfrm>
            <a:off x="2651760" y="329563"/>
            <a:ext cx="3444240" cy="95737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C5B3B-6D88-3946-889E-E0B50850BAFA}"/>
              </a:ext>
            </a:extLst>
          </p:cNvPr>
          <p:cNvSpPr/>
          <p:nvPr/>
        </p:nvSpPr>
        <p:spPr>
          <a:xfrm>
            <a:off x="7818120" y="357032"/>
            <a:ext cx="1722120" cy="95737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2BE306-DF73-FF49-ABC4-864DA3AD0F38}"/>
              </a:ext>
            </a:extLst>
          </p:cNvPr>
          <p:cNvSpPr/>
          <p:nvPr/>
        </p:nvSpPr>
        <p:spPr>
          <a:xfrm>
            <a:off x="4154805" y="1467057"/>
            <a:ext cx="4244128" cy="150664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42596C-365D-D14B-8364-7064BAB86A39}"/>
              </a:ext>
            </a:extLst>
          </p:cNvPr>
          <p:cNvSpPr/>
          <p:nvPr/>
        </p:nvSpPr>
        <p:spPr>
          <a:xfrm>
            <a:off x="7013365" y="3126360"/>
            <a:ext cx="2526875" cy="926682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B0EEE6C-A0D6-4542-8AD3-B3CC07231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67364"/>
              </p:ext>
            </p:extLst>
          </p:nvPr>
        </p:nvGraphicFramePr>
        <p:xfrm>
          <a:off x="2575665" y="5315535"/>
          <a:ext cx="70406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067">
                  <a:extLst>
                    <a:ext uri="{9D8B030D-6E8A-4147-A177-3AD203B41FA5}">
                      <a16:colId xmlns:a16="http://schemas.microsoft.com/office/drawing/2014/main" val="279342154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5211037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34115474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1687617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47771973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09113978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730675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671320920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859759456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4201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48905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0C695221-A604-984F-97D0-F71595145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6" y="4798010"/>
            <a:ext cx="1035050" cy="10350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75C0C1-2FD1-D040-8209-404EFF2924F2}"/>
              </a:ext>
            </a:extLst>
          </p:cNvPr>
          <p:cNvSpPr txBox="1"/>
          <p:nvPr/>
        </p:nvSpPr>
        <p:spPr>
          <a:xfrm>
            <a:off x="896555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阿珂的手机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39C61F2-88FB-6C4B-B676-BA0C6F383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2" y="4798010"/>
            <a:ext cx="1035050" cy="10350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72EC013-69FF-E245-9625-890FD1DD3E82}"/>
              </a:ext>
            </a:extLst>
          </p:cNvPr>
          <p:cNvSpPr txBox="1"/>
          <p:nvPr/>
        </p:nvSpPr>
        <p:spPr>
          <a:xfrm>
            <a:off x="9307893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小涵的手机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83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40522" y="489261"/>
            <a:ext cx="258228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altLang="zh-CN" sz="2000" dirty="0"/>
              <a:t>0</a:t>
            </a:r>
            <a:r>
              <a:rPr lang="zh-CN" altLang="en-US" sz="2000" dirty="0"/>
              <a:t>   </a:t>
            </a:r>
            <a:r>
              <a:rPr lang="is-IS" altLang="zh-CN" sz="2000" dirty="0"/>
              <a:t>5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7949770" y="3458221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/>
              <a:t>100000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82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09668" y="4313500"/>
            <a:ext cx="8084524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、语义：定义实体之间交换信息中的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控制信息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6A1D87-6839-4340-B101-2750E3C4C397}"/>
              </a:ext>
            </a:extLst>
          </p:cNvPr>
          <p:cNvSpPr/>
          <p:nvPr/>
        </p:nvSpPr>
        <p:spPr>
          <a:xfrm>
            <a:off x="3140522" y="489261"/>
            <a:ext cx="258228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altLang="zh-CN" sz="2000" dirty="0"/>
              <a:t>0</a:t>
            </a:r>
            <a:r>
              <a:rPr lang="zh-CN" altLang="en-US" sz="2000" dirty="0"/>
              <a:t>   </a:t>
            </a:r>
            <a:r>
              <a:rPr lang="is-IS" altLang="zh-CN" sz="2000" dirty="0"/>
              <a:t>5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5FA963-E3DC-CC43-8515-C35FDAD9FA2A}"/>
              </a:ext>
            </a:extLst>
          </p:cNvPr>
          <p:cNvSpPr/>
          <p:nvPr/>
        </p:nvSpPr>
        <p:spPr>
          <a:xfrm>
            <a:off x="7949770" y="3458221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/>
              <a:t>100000</a:t>
            </a:r>
            <a:endParaRPr lang="zh-CN" alt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69823B7-9272-4C49-8E9A-A77741E81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6" y="4798010"/>
            <a:ext cx="1035050" cy="1035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BC2AA88-495E-FF48-B347-8063B3EF5421}"/>
              </a:ext>
            </a:extLst>
          </p:cNvPr>
          <p:cNvSpPr txBox="1"/>
          <p:nvPr/>
        </p:nvSpPr>
        <p:spPr>
          <a:xfrm>
            <a:off x="896555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阿珂的手机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A47789-B6DF-C04E-911C-2394D98A8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2" y="4798010"/>
            <a:ext cx="1035050" cy="10350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8C6DBF0-7F4D-5B49-832E-3304938AF60F}"/>
              </a:ext>
            </a:extLst>
          </p:cNvPr>
          <p:cNvSpPr txBox="1"/>
          <p:nvPr/>
        </p:nvSpPr>
        <p:spPr>
          <a:xfrm>
            <a:off x="9307893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小涵的手机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C6467D-B411-7F42-921C-D134E55352CB}"/>
              </a:ext>
            </a:extLst>
          </p:cNvPr>
          <p:cNvSpPr txBox="1"/>
          <p:nvPr/>
        </p:nvSpPr>
        <p:spPr>
          <a:xfrm>
            <a:off x="4887781" y="5125174"/>
            <a:ext cx="1670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已完成回复</a:t>
            </a:r>
            <a:r>
              <a:rPr kumimoji="1" lang="en-US" altLang="zh-CN" sz="2000" dirty="0">
                <a:latin typeface="+mn-ea"/>
              </a:rPr>
              <a:t>1</a:t>
            </a:r>
          </a:p>
          <a:p>
            <a:pPr algn="ctr"/>
            <a:r>
              <a:rPr kumimoji="1" lang="zh-CN" altLang="en-US" sz="2000" dirty="0">
                <a:latin typeface="+mn-ea"/>
              </a:rPr>
              <a:t>未完成回复</a:t>
            </a:r>
            <a:r>
              <a:rPr kumimoji="1" lang="en-US" altLang="zh-CN" sz="2000" dirty="0">
                <a:latin typeface="+mn-ea"/>
              </a:rPr>
              <a:t>2</a:t>
            </a:r>
            <a:endParaRPr kumimoji="1" lang="zh-CN" altLang="en-US" sz="20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01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612732-05DE-044A-97AE-3879F02BB334}"/>
              </a:ext>
            </a:extLst>
          </p:cNvPr>
          <p:cNvSpPr/>
          <p:nvPr/>
        </p:nvSpPr>
        <p:spPr>
          <a:xfrm>
            <a:off x="7949770" y="3458221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/>
              <a:t>100000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335D3C-FA92-A34A-BB00-5CBA89F4006C}"/>
              </a:ext>
            </a:extLst>
          </p:cNvPr>
          <p:cNvSpPr/>
          <p:nvPr/>
        </p:nvSpPr>
        <p:spPr>
          <a:xfrm>
            <a:off x="3140522" y="489261"/>
            <a:ext cx="258228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altLang="zh-CN" sz="2000" dirty="0"/>
              <a:t>0</a:t>
            </a:r>
            <a:r>
              <a:rPr lang="zh-CN" altLang="en-US" sz="2000" dirty="0"/>
              <a:t>   </a:t>
            </a:r>
            <a:r>
              <a:rPr lang="is-IS" altLang="zh-CN" sz="2000" dirty="0"/>
              <a:t>5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16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924050"/>
            <a:ext cx="1324610" cy="56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35" y="2108835"/>
            <a:ext cx="1574800" cy="561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95" y="3474720"/>
            <a:ext cx="1574800" cy="20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240" y="3756660"/>
            <a:ext cx="17208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119755"/>
            <a:ext cx="1574800" cy="2089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466145"/>
            <a:ext cx="6463849" cy="347778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7533" y="4004381"/>
            <a:ext cx="10176933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、时序（同步）：定义实体之间交换信息的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顺序</a:t>
            </a:r>
            <a:r>
              <a:rPr lang="zh-CN" altLang="en-US" sz="2000" dirty="0">
                <a:sym typeface="+mn-ea"/>
              </a:rPr>
              <a:t>以及如何匹配或适应彼此的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速度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E15B3C-9C33-9E4E-9A32-9B75053D3E35}"/>
              </a:ext>
            </a:extLst>
          </p:cNvPr>
          <p:cNvSpPr/>
          <p:nvPr/>
        </p:nvSpPr>
        <p:spPr>
          <a:xfrm>
            <a:off x="3140522" y="489261"/>
            <a:ext cx="258228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altLang="zh-CN" sz="2000" dirty="0"/>
              <a:t>0</a:t>
            </a:r>
            <a:r>
              <a:rPr lang="zh-CN" altLang="en-US" sz="2000" dirty="0"/>
              <a:t>   </a:t>
            </a:r>
            <a:r>
              <a:rPr lang="is-IS" altLang="zh-CN" sz="2000" dirty="0"/>
              <a:t>5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r>
              <a:rPr lang="zh-CN" altLang="en-US" sz="2000" dirty="0"/>
              <a:t>     </a:t>
            </a:r>
            <a:r>
              <a:rPr lang="is-IS" altLang="zh-CN" sz="2000" dirty="0"/>
              <a:t>0</a:t>
            </a:r>
            <a:r>
              <a:rPr lang="zh-CN" altLang="en-US" sz="2000" dirty="0"/>
              <a:t>    </a:t>
            </a:r>
            <a:r>
              <a:rPr lang="is-IS" altLang="zh-CN" sz="2000" dirty="0"/>
              <a:t>0</a:t>
            </a: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CAC5A0-9760-DC4B-9DA6-415FABCEBD92}"/>
              </a:ext>
            </a:extLst>
          </p:cNvPr>
          <p:cNvSpPr/>
          <p:nvPr/>
        </p:nvSpPr>
        <p:spPr>
          <a:xfrm>
            <a:off x="7949770" y="3458221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/>
              <a:t>100000</a:t>
            </a:r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0350B76-34FB-964A-A18C-8D7BC9479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6" y="4798010"/>
            <a:ext cx="1035050" cy="10350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FB5004F-F7F1-1847-9F7D-2B60F4910828}"/>
              </a:ext>
            </a:extLst>
          </p:cNvPr>
          <p:cNvSpPr txBox="1"/>
          <p:nvPr/>
        </p:nvSpPr>
        <p:spPr>
          <a:xfrm>
            <a:off x="896555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阿珂的手机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AC9C133-5D77-DB4C-A260-F796CA239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2" y="4798010"/>
            <a:ext cx="1035050" cy="10350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0BFBE84-EAE2-484B-ABCD-C8E9F34B62EC}"/>
              </a:ext>
            </a:extLst>
          </p:cNvPr>
          <p:cNvSpPr txBox="1"/>
          <p:nvPr/>
        </p:nvSpPr>
        <p:spPr>
          <a:xfrm>
            <a:off x="9307893" y="5891767"/>
            <a:ext cx="167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+mn-ea"/>
              </a:rPr>
              <a:t>小涵的手机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BD0BBE6-EF21-F146-9839-8B2F93FF2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6830"/>
              </p:ext>
            </p:extLst>
          </p:nvPr>
        </p:nvGraphicFramePr>
        <p:xfrm>
          <a:off x="2566606" y="4866536"/>
          <a:ext cx="70406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067">
                  <a:extLst>
                    <a:ext uri="{9D8B030D-6E8A-4147-A177-3AD203B41FA5}">
                      <a16:colId xmlns:a16="http://schemas.microsoft.com/office/drawing/2014/main" val="279342154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5211037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34115474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1687617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47771973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09113978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730675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671320920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859759456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4201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48905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85AE1C2-FB3E-5341-B6D5-309ECBA07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93397"/>
              </p:ext>
            </p:extLst>
          </p:nvPr>
        </p:nvGraphicFramePr>
        <p:xfrm>
          <a:off x="2566606" y="5519194"/>
          <a:ext cx="70406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067">
                  <a:extLst>
                    <a:ext uri="{9D8B030D-6E8A-4147-A177-3AD203B41FA5}">
                      <a16:colId xmlns:a16="http://schemas.microsoft.com/office/drawing/2014/main" val="279342154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5211037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34115474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1687617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477719733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091139782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1337306758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671320920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2859759456"/>
                    </a:ext>
                  </a:extLst>
                </a:gridCol>
                <a:gridCol w="704067">
                  <a:extLst>
                    <a:ext uri="{9D8B030D-6E8A-4147-A177-3AD203B41FA5}">
                      <a16:colId xmlns:a16="http://schemas.microsoft.com/office/drawing/2014/main" val="34201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489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9932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67360" y="3300394"/>
            <a:ext cx="240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</a:t>
            </a:r>
            <a:r>
              <a:rPr lang="zh-CN" altLang="en-US" sz="2400" dirty="0"/>
              <a:t>计算机网络原理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50902" y="1203997"/>
            <a:ext cx="4968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第一章  计算机网络概述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第二章  网络应用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第三章  传输层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第四章  网络层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第五章  数据链路层与局域网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第六章  物理层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第七章  无线与移动网络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第八章  网络安全基础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4840941" y="1203997"/>
            <a:ext cx="340658" cy="458720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034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59635"/>
            <a:ext cx="1646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二、协议的定义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647699" y="830030"/>
            <a:ext cx="5447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1.1.2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网络协议的定义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选择、填空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10134963" y="230608"/>
            <a:ext cx="320843" cy="15181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10467115" y="0"/>
            <a:ext cx="1872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</a:t>
            </a:r>
            <a:r>
              <a:rPr lang="zh-CN" altLang="en-US" sz="1600" dirty="0"/>
              <a:t>定义</a:t>
            </a:r>
          </a:p>
          <a:p>
            <a:endParaRPr lang="zh-CN" altLang="en-US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三要素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2361" y="872231"/>
            <a:ext cx="188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协议的定义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1185885" y="1210785"/>
            <a:ext cx="264318" cy="8912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11472081" y="1041508"/>
            <a:ext cx="1136333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/>
              <a:t>语法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语义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/>
              <a:t>时序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9466" y="2167068"/>
            <a:ext cx="10652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协议的三要素：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语法：</a:t>
            </a:r>
            <a:r>
              <a:rPr lang="zh-CN" altLang="en-US" sz="2400" dirty="0">
                <a:sym typeface="+mn-ea"/>
              </a:rPr>
              <a:t>定义实体之间交换信息的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格式与结构</a:t>
            </a:r>
            <a:r>
              <a:rPr lang="zh-CN" altLang="en-US" sz="2400" dirty="0">
                <a:sym typeface="+mn-ea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语义：</a:t>
            </a:r>
            <a:r>
              <a:rPr lang="zh-CN" altLang="en-US" sz="2400" dirty="0">
                <a:sym typeface="+mn-ea"/>
              </a:rPr>
              <a:t>定义实体之间交换信息中的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控制信息</a:t>
            </a:r>
            <a:r>
              <a:rPr lang="zh-CN" altLang="en-US" sz="2400" dirty="0">
                <a:sym typeface="+mn-ea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时序（同步）：</a:t>
            </a:r>
            <a:r>
              <a:rPr lang="zh-CN" altLang="en-US" sz="2400" dirty="0">
                <a:sym typeface="+mn-ea"/>
              </a:rPr>
              <a:t>定义实体之间交换信息的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顺序</a:t>
            </a:r>
            <a:r>
              <a:rPr lang="zh-CN" altLang="en-US" sz="2400" dirty="0">
                <a:sym typeface="+mn-ea"/>
              </a:rPr>
              <a:t>以及如何匹配或适应彼此的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速度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019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25" dirty="0">
                <a:sym typeface="+mn-ea"/>
              </a:rPr>
              <a:t>网络通信实体之间在数据交换过程中需要遵循的规则或约定成为（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协议</a:t>
            </a:r>
            <a:r>
              <a:rPr lang="zh-CN" altLang="en-US" sz="2125" dirty="0">
                <a:sym typeface="+mn-ea"/>
              </a:rPr>
              <a:t>）</a:t>
            </a:r>
            <a:endParaRPr lang="zh-CN" altLang="en-US" sz="213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25" dirty="0">
                <a:sym typeface="+mn-ea"/>
              </a:rPr>
              <a:t>网络通信实体之间在数据交换过程中需要遵循的规则或约定成为（</a:t>
            </a:r>
            <a:r>
              <a:rPr lang="zh-CN" altLang="en-US" sz="2125" dirty="0">
                <a:solidFill>
                  <a:schemeClr val="accent6"/>
                </a:solidFill>
                <a:sym typeface="+mn-ea"/>
              </a:rPr>
              <a:t>协议</a:t>
            </a:r>
            <a:r>
              <a:rPr lang="zh-CN" altLang="en-US" sz="2125" dirty="0">
                <a:sym typeface="+mn-ea"/>
              </a:rPr>
              <a:t>）</a:t>
            </a:r>
            <a:endParaRPr lang="zh-CN" altLang="en-US" sz="213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25">
                <a:sym typeface="+mn-ea"/>
              </a:rPr>
              <a:t>组成网络协议的三个要素是（</a:t>
            </a:r>
            <a:r>
              <a:rPr lang="zh-CN" altLang="en-US" sz="2125">
                <a:solidFill>
                  <a:schemeClr val="bg2"/>
                </a:solidFill>
                <a:sym typeface="+mn-ea"/>
              </a:rPr>
              <a:t>语法</a:t>
            </a:r>
            <a:r>
              <a:rPr lang="zh-CN" altLang="en-US" sz="2125">
                <a:sym typeface="+mn-ea"/>
              </a:rPr>
              <a:t>）、（</a:t>
            </a:r>
            <a:r>
              <a:rPr lang="zh-CN" altLang="en-US" sz="2125">
                <a:solidFill>
                  <a:schemeClr val="bg2"/>
                </a:solidFill>
                <a:sym typeface="+mn-ea"/>
              </a:rPr>
              <a:t>语义</a:t>
            </a:r>
            <a:r>
              <a:rPr lang="zh-CN" altLang="en-US" sz="2125">
                <a:sym typeface="+mn-ea"/>
              </a:rPr>
              <a:t>）和（</a:t>
            </a:r>
            <a:r>
              <a:rPr lang="zh-CN" altLang="en-US" sz="2125">
                <a:solidFill>
                  <a:schemeClr val="bg2"/>
                </a:solidFill>
                <a:sym typeface="+mn-ea"/>
              </a:rPr>
              <a:t>时序</a:t>
            </a:r>
            <a:r>
              <a:rPr lang="zh-CN" altLang="en-US" sz="2125">
                <a:sym typeface="+mn-ea"/>
              </a:rPr>
              <a:t>）。</a:t>
            </a:r>
            <a:endParaRPr lang="zh-CN" altLang="en-US" sz="213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25">
                <a:sym typeface="+mn-ea"/>
              </a:rPr>
              <a:t>组成网络协议的三个要素是（</a:t>
            </a:r>
            <a:r>
              <a:rPr lang="zh-CN" altLang="en-US" sz="2125">
                <a:solidFill>
                  <a:schemeClr val="accent6"/>
                </a:solidFill>
                <a:sym typeface="+mn-ea"/>
              </a:rPr>
              <a:t>语法</a:t>
            </a:r>
            <a:r>
              <a:rPr lang="zh-CN" altLang="en-US" sz="2125">
                <a:sym typeface="+mn-ea"/>
              </a:rPr>
              <a:t>）、（</a:t>
            </a:r>
            <a:r>
              <a:rPr lang="zh-CN" altLang="en-US" sz="2125">
                <a:solidFill>
                  <a:schemeClr val="accent6"/>
                </a:solidFill>
                <a:sym typeface="+mn-ea"/>
              </a:rPr>
              <a:t>语义</a:t>
            </a:r>
            <a:r>
              <a:rPr lang="zh-CN" altLang="en-US" sz="2125">
                <a:sym typeface="+mn-ea"/>
              </a:rPr>
              <a:t>）和（</a:t>
            </a:r>
            <a:r>
              <a:rPr lang="zh-CN" altLang="en-US" sz="2125">
                <a:solidFill>
                  <a:schemeClr val="accent6"/>
                </a:solidFill>
                <a:sym typeface="+mn-ea"/>
              </a:rPr>
              <a:t>时序</a:t>
            </a:r>
            <a:r>
              <a:rPr lang="zh-CN" altLang="en-US" sz="2125">
                <a:sym typeface="+mn-ea"/>
              </a:rPr>
              <a:t>）。</a:t>
            </a:r>
            <a:endParaRPr lang="zh-CN" altLang="en-US" sz="213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描述实体间交换信息格式的是计算机网络协议三要素中的（</a:t>
            </a:r>
            <a:r>
              <a:rPr lang="en-US" altLang="zh-CN" sz="2130">
                <a:solidFill>
                  <a:schemeClr val="bg2"/>
                </a:solidFill>
              </a:rPr>
              <a:t>A</a:t>
            </a:r>
            <a:r>
              <a:rPr lang="zh-CN" altLang="en-US" sz="2130"/>
              <a:t>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>
                <a:solidFill>
                  <a:schemeClr val="tx1"/>
                </a:solidFill>
              </a:rPr>
              <a:t>A</a:t>
            </a:r>
            <a:r>
              <a:rPr lang="zh-CN" altLang="en-US" sz="2130">
                <a:solidFill>
                  <a:schemeClr val="tx1"/>
                </a:solidFill>
              </a:rPr>
              <a:t>、语法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/>
              <a:t>B</a:t>
            </a:r>
            <a:r>
              <a:rPr lang="zh-CN" altLang="en-US" sz="2130"/>
              <a:t>、语义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130"/>
              <a:t>     C</a:t>
            </a:r>
            <a:r>
              <a:rPr lang="zh-CN" altLang="en-US" sz="2130"/>
              <a:t>、时序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/>
              <a:t>D</a:t>
            </a:r>
            <a:r>
              <a:rPr lang="zh-CN" altLang="en-US" sz="2130"/>
              <a:t>、实体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92555"/>
            <a:ext cx="10515600" cy="4351338"/>
          </a:xfrm>
        </p:spPr>
        <p:txBody>
          <a:bodyPr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213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描述实体间交换信息格式的是计算机网络协议三要素中的（</a:t>
            </a:r>
            <a:r>
              <a:rPr lang="en-US" altLang="zh-CN" sz="2130">
                <a:solidFill>
                  <a:schemeClr val="accent6"/>
                </a:solidFill>
              </a:rPr>
              <a:t>A</a:t>
            </a:r>
            <a:r>
              <a:rPr lang="zh-CN" altLang="en-US" sz="2130"/>
              <a:t>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>
                <a:solidFill>
                  <a:schemeClr val="accent6"/>
                </a:solidFill>
              </a:rPr>
              <a:t>A</a:t>
            </a:r>
            <a:r>
              <a:rPr lang="zh-CN" altLang="en-US" sz="2130">
                <a:solidFill>
                  <a:schemeClr val="accent6"/>
                </a:solidFill>
              </a:rPr>
              <a:t>、语法</a:t>
            </a:r>
            <a:endParaRPr lang="zh-CN" altLang="en-US" sz="2130">
              <a:solidFill>
                <a:schemeClr val="tx1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/>
              <a:t>B</a:t>
            </a:r>
            <a:r>
              <a:rPr lang="zh-CN" altLang="en-US" sz="2130"/>
              <a:t>、语义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130"/>
              <a:t>     C</a:t>
            </a:r>
            <a:r>
              <a:rPr lang="zh-CN" altLang="en-US" sz="2130"/>
              <a:t>、时序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130"/>
              <a:t>     </a:t>
            </a:r>
            <a:r>
              <a:rPr lang="en-US" altLang="zh-CN" sz="2130"/>
              <a:t>D</a:t>
            </a:r>
            <a:r>
              <a:rPr lang="zh-CN" altLang="en-US" sz="2130"/>
              <a:t>、实体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61" y="1934825"/>
            <a:ext cx="2217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定义</a:t>
            </a:r>
          </a:p>
          <a:p>
            <a:endParaRPr lang="zh-CN" altLang="en-US" sz="2400" dirty="0"/>
          </a:p>
          <a:p>
            <a:r>
              <a:rPr lang="zh-CN" altLang="en-US" sz="2400" dirty="0"/>
              <a:t> 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/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协议的三要素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0574" y="1934825"/>
            <a:ext cx="477987" cy="30772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4700167" y="3745696"/>
            <a:ext cx="7151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/>
              <a:t>语法</a:t>
            </a:r>
            <a:r>
              <a:rPr lang="zh-CN" altLang="en-US" sz="2400" dirty="0"/>
              <a:t>：</a:t>
            </a:r>
            <a:r>
              <a:rPr lang="zh-CN" sz="2400" dirty="0">
                <a:solidFill>
                  <a:srgbClr val="202020"/>
                </a:solidFill>
                <a:latin typeface="+mn-ea"/>
                <a:cs typeface="方正清刻本悦宋简体" panose="02000000000000000000" charset="-122"/>
                <a:sym typeface="+mn-ea"/>
              </a:rPr>
              <a:t>定义</a:t>
            </a:r>
            <a:r>
              <a:rPr lang="zh-CN" altLang="en-US" sz="2400" dirty="0">
                <a:sym typeface="+mn-ea"/>
              </a:rPr>
              <a:t>实体之间交换信息的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格式与结构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b="1" dirty="0"/>
              <a:t>语义</a:t>
            </a:r>
            <a:r>
              <a:rPr lang="zh-CN" altLang="en-US" sz="2400" dirty="0"/>
              <a:t>：</a:t>
            </a:r>
            <a:r>
              <a:rPr lang="zh-CN" altLang="en-US" sz="2400" dirty="0">
                <a:sym typeface="+mn-ea"/>
              </a:rPr>
              <a:t>定义实体之间交换信息中的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控制信息</a:t>
            </a:r>
            <a:r>
              <a:rPr lang="zh-CN" altLang="en-US" sz="2400" dirty="0">
                <a:sym typeface="+mn-ea"/>
              </a:rPr>
              <a:t>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 dirty="0"/>
              <a:t>时序（同步）</a:t>
            </a:r>
            <a:r>
              <a:rPr lang="zh-CN" altLang="en-US" sz="2400" dirty="0"/>
              <a:t>：</a:t>
            </a:r>
            <a:r>
              <a:rPr lang="zh-CN" altLang="en-US" sz="2400" dirty="0">
                <a:sym typeface="+mn-ea"/>
              </a:rPr>
              <a:t>定义实体之间交换信息的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顺序</a:t>
            </a:r>
            <a:r>
              <a:rPr lang="zh-CN" altLang="en-US" sz="2400" dirty="0">
                <a:sym typeface="+mn-ea"/>
              </a:rPr>
              <a:t>以及</a:t>
            </a:r>
            <a:r>
              <a:rPr lang="zh-CN" altLang="en-US" sz="2400" dirty="0">
                <a:solidFill>
                  <a:srgbClr val="202020"/>
                </a:solidFill>
                <a:sym typeface="+mn-ea"/>
              </a:rPr>
              <a:t>如何匹配或适应彼此的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速度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6" name="左大括号 5"/>
          <p:cNvSpPr/>
          <p:nvPr/>
        </p:nvSpPr>
        <p:spPr>
          <a:xfrm>
            <a:off x="4211871" y="4078399"/>
            <a:ext cx="488296" cy="1437005"/>
          </a:xfrm>
          <a:prstGeom prst="leftBrace">
            <a:avLst>
              <a:gd name="adj1" fmla="val 8333"/>
              <a:gd name="adj2" fmla="val 4371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3496234" y="1770566"/>
            <a:ext cx="8193742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网络通信实体之间在数据交换过程中需要遵循的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规则或约定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3284031"/>
            <a:ext cx="188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协议的定义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solidFill>
                  <a:srgbClr val="FF0000"/>
                </a:solidFill>
              </a:rPr>
              <a:t>第一节 计算机网络基本概念</a:t>
            </a:r>
            <a:endParaRPr lang="zh-CN" altLang="en-US" sz="2130" dirty="0"/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6967463" y="953026"/>
            <a:ext cx="389740" cy="213175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57203" y="830462"/>
            <a:ext cx="349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99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56503" y="2297704"/>
            <a:ext cx="9699812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计算机网络的功能：在不同主机之间实现快速的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信息交换</a:t>
            </a:r>
            <a:r>
              <a:rPr lang="zh-CN" altLang="en-US" sz="2400" dirty="0">
                <a:sym typeface="+mn-ea"/>
              </a:rPr>
              <a:t>，通过信息交换，计算机网络可实现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资源共享</a:t>
            </a:r>
            <a:r>
              <a:rPr lang="zh-CN" altLang="en-US" sz="2400" dirty="0">
                <a:sym typeface="+mn-ea"/>
              </a:rPr>
              <a:t>这一核心功能。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184263" y="4569775"/>
            <a:ext cx="3036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计算机网络的功能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5860788" y="3990655"/>
            <a:ext cx="360045" cy="16490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64978" y="3885880"/>
            <a:ext cx="21120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硬件资源共享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软件资源共享</a:t>
            </a:r>
            <a:endParaRPr lang="zh-CN" altLang="en-US" sz="2400" dirty="0"/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信息资源共享 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3850B1-8931-A040-AABA-8935D7D9D1CA}"/>
              </a:ext>
            </a:extLst>
          </p:cNvPr>
          <p:cNvSpPr/>
          <p:nvPr/>
        </p:nvSpPr>
        <p:spPr>
          <a:xfrm>
            <a:off x="227580" y="580489"/>
            <a:ext cx="4732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1.1.3 </a:t>
            </a:r>
            <a:r>
              <a:rPr lang="zh-CN" altLang="en-US" sz="2400" dirty="0"/>
              <a:t>计算机网络的功能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/>
              <a:t>第一节 计算机网络基本概念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19745" y="292100"/>
            <a:ext cx="4748530" cy="1337945"/>
            <a:chOff x="12787" y="460"/>
            <a:chExt cx="7478" cy="2107"/>
          </a:xfrm>
        </p:grpSpPr>
        <p:sp>
          <p:nvSpPr>
            <p:cNvPr id="15" name="文本框 14"/>
            <p:cNvSpPr txBox="1"/>
            <p:nvPr/>
          </p:nvSpPr>
          <p:spPr>
            <a:xfrm>
              <a:off x="12787" y="1306"/>
              <a:ext cx="47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计算机网络的功能</a:t>
              </a: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15840" y="625"/>
              <a:ext cx="425" cy="194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265" y="460"/>
              <a:ext cx="4000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olidFill>
                    <a:srgbClr val="FF0000"/>
                  </a:solidFill>
                  <a:sym typeface="+mn-ea"/>
                </a:rPr>
                <a:t>硬件资源共享</a:t>
              </a: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软件资源共享</a:t>
              </a:r>
              <a:endParaRPr lang="zh-CN" altLang="en-US" dirty="0"/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信息资源共享 </a:t>
              </a:r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09714" y="2333563"/>
            <a:ext cx="10735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硬件</a:t>
            </a:r>
            <a:r>
              <a:rPr lang="zh-CN" altLang="en-US" sz="2400" dirty="0">
                <a:sym typeface="+mn-ea"/>
              </a:rPr>
              <a:t>资源共享：计算资源</a:t>
            </a:r>
            <a:r>
              <a:rPr lang="en-US" altLang="zh-CN" sz="2400" dirty="0">
                <a:sym typeface="+mn-ea"/>
              </a:rPr>
              <a:t>(CPU)</a:t>
            </a:r>
            <a:r>
              <a:rPr lang="zh-CN" altLang="en-US" sz="2400" dirty="0">
                <a:sym typeface="+mn-ea"/>
              </a:rPr>
              <a:t>、存储资源、打印机与扫描仪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等共享。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例：云存储、云计算。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5C79C5-46A6-D443-8A63-FAF5E2477D3A}"/>
              </a:ext>
            </a:extLst>
          </p:cNvPr>
          <p:cNvSpPr/>
          <p:nvPr/>
        </p:nvSpPr>
        <p:spPr>
          <a:xfrm>
            <a:off x="227580" y="580489"/>
            <a:ext cx="4732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1.1.3 </a:t>
            </a:r>
            <a:r>
              <a:rPr lang="zh-CN" altLang="en-US" sz="2400" dirty="0"/>
              <a:t>计算机网络的功能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356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19745" y="292100"/>
            <a:ext cx="4748530" cy="1337945"/>
            <a:chOff x="12787" y="460"/>
            <a:chExt cx="7478" cy="2107"/>
          </a:xfrm>
        </p:grpSpPr>
        <p:sp>
          <p:nvSpPr>
            <p:cNvPr id="15" name="文本框 14"/>
            <p:cNvSpPr txBox="1"/>
            <p:nvPr/>
          </p:nvSpPr>
          <p:spPr>
            <a:xfrm>
              <a:off x="12787" y="1306"/>
              <a:ext cx="47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计算机网络的功能</a:t>
              </a: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15840" y="625"/>
              <a:ext cx="425" cy="194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265" y="460"/>
              <a:ext cx="4000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硬件资源共享</a:t>
              </a: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olidFill>
                    <a:srgbClr val="FF0000"/>
                  </a:solidFill>
                  <a:sym typeface="+mn-ea"/>
                </a:rPr>
                <a:t>软件资源共享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信息资源共享 </a:t>
              </a:r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09714" y="2333563"/>
            <a:ext cx="10735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、硬件资源共享：计算资源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(CPU)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、存储资源、打印机与扫描仪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等共享。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            例：云存储、云计算。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软件</a:t>
            </a:r>
            <a:r>
              <a:rPr lang="zh-CN" altLang="en-US" sz="2400" dirty="0">
                <a:sym typeface="+mn-ea"/>
              </a:rPr>
              <a:t>资源共享：网络主机远程访问使用服务器上运行的各类大型软件。                  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例：大型办公软件、大型数据库系统等。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       （</a:t>
            </a:r>
            <a:r>
              <a:rPr lang="en-US" altLang="zh-CN" sz="2400" dirty="0">
                <a:sym typeface="+mn-ea"/>
              </a:rPr>
              <a:t>SaaS</a:t>
            </a:r>
            <a:r>
              <a:rPr lang="zh-CN" altLang="en-US" sz="2400" dirty="0">
                <a:sym typeface="+mn-ea"/>
              </a:rPr>
              <a:t>：</a:t>
            </a:r>
            <a:r>
              <a:rPr lang="en-US" altLang="zh-CN" sz="2400" dirty="0"/>
              <a:t> Software as a Service </a:t>
            </a:r>
            <a:r>
              <a:rPr lang="zh-CN" altLang="en-US" sz="2400" dirty="0"/>
              <a:t>，软件即服务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68969B-8D90-D146-9A8B-3F2D3D7AD4CA}"/>
              </a:ext>
            </a:extLst>
          </p:cNvPr>
          <p:cNvSpPr/>
          <p:nvPr/>
        </p:nvSpPr>
        <p:spPr>
          <a:xfrm>
            <a:off x="227580" y="580489"/>
            <a:ext cx="4732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1.1.3 </a:t>
            </a:r>
            <a:r>
              <a:rPr lang="zh-CN" altLang="en-US" sz="2400" dirty="0"/>
              <a:t>计算机网络的功能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83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19745" y="292100"/>
            <a:ext cx="4748530" cy="1337945"/>
            <a:chOff x="12787" y="460"/>
            <a:chExt cx="7478" cy="2107"/>
          </a:xfrm>
        </p:grpSpPr>
        <p:sp>
          <p:nvSpPr>
            <p:cNvPr id="15" name="文本框 14"/>
            <p:cNvSpPr txBox="1"/>
            <p:nvPr/>
          </p:nvSpPr>
          <p:spPr>
            <a:xfrm>
              <a:off x="12787" y="1306"/>
              <a:ext cx="47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计算机网络的功能</a:t>
              </a: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15840" y="625"/>
              <a:ext cx="425" cy="194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265" y="460"/>
              <a:ext cx="4000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硬件资源共享</a:t>
              </a: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软件资源共享</a:t>
              </a:r>
              <a:endParaRPr lang="zh-CN" altLang="en-US" dirty="0"/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olidFill>
                    <a:srgbClr val="FF0000"/>
                  </a:solidFill>
                  <a:sym typeface="+mn-ea"/>
                </a:rPr>
                <a:t>信息资源共享 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209714" y="2333563"/>
            <a:ext cx="10735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、硬件资源共享：计算资源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(CPU)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、存储资源、打印机与扫描仪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等共享。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            例：云存储、云计算。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、软件资源共享：网络主机远程访问使用服务器上运行的各类大型软件。                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            例：大型办公软件、大型数据库系统等。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                   （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SaaS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</a:rPr>
              <a:t> Software as a Service </a:t>
            </a:r>
            <a:r>
              <a:rPr lang="zh-CN" altLang="en-US" sz="2400" dirty="0">
                <a:solidFill>
                  <a:schemeClr val="bg1"/>
                </a:solidFill>
              </a:rPr>
              <a:t>，软件即服务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信息</a:t>
            </a:r>
            <a:r>
              <a:rPr lang="zh-CN" altLang="en-US" sz="2400" dirty="0">
                <a:sym typeface="+mn-ea"/>
              </a:rPr>
              <a:t>资源共享：各类信息通过互联网发布分享。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例：信息检索，新闻浏览等。  </a:t>
            </a:r>
            <a:r>
              <a:rPr lang="zh-CN" altLang="en-US" sz="2400" dirty="0"/>
              <a:t>                                              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3387A1-8FBF-9345-AA05-159ECDAA2B0F}"/>
              </a:ext>
            </a:extLst>
          </p:cNvPr>
          <p:cNvSpPr/>
          <p:nvPr/>
        </p:nvSpPr>
        <p:spPr>
          <a:xfrm>
            <a:off x="227580" y="580489"/>
            <a:ext cx="4732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1.1.3 </a:t>
            </a:r>
            <a:r>
              <a:rPr lang="zh-CN" altLang="en-US" sz="2400" dirty="0"/>
              <a:t>计算机网络的功能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13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19745" y="292100"/>
            <a:ext cx="4748530" cy="1337945"/>
            <a:chOff x="12787" y="460"/>
            <a:chExt cx="7478" cy="2107"/>
          </a:xfrm>
        </p:grpSpPr>
        <p:sp>
          <p:nvSpPr>
            <p:cNvPr id="15" name="文本框 14"/>
            <p:cNvSpPr txBox="1"/>
            <p:nvPr/>
          </p:nvSpPr>
          <p:spPr>
            <a:xfrm>
              <a:off x="12787" y="1306"/>
              <a:ext cx="47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计算机网络的功能</a:t>
              </a: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15840" y="625"/>
              <a:ext cx="425" cy="194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265" y="460"/>
              <a:ext cx="4000" cy="2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硬件资源共享</a:t>
              </a: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软件资源共享</a:t>
              </a:r>
              <a:endParaRPr lang="zh-CN" altLang="en-US" dirty="0"/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zh-CN" altLang="en-US" dirty="0">
                  <a:sym typeface="+mn-ea"/>
                </a:rPr>
                <a:t>信息资源共享 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227580" y="580489"/>
            <a:ext cx="4732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1.1.3 </a:t>
            </a:r>
            <a:r>
              <a:rPr lang="zh-CN" altLang="en-US" sz="2400" dirty="0"/>
              <a:t>计算机网络的功能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1209714" y="2333563"/>
            <a:ext cx="10735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硬件</a:t>
            </a:r>
            <a:r>
              <a:rPr lang="zh-CN" altLang="en-US" sz="2400" dirty="0">
                <a:sym typeface="+mn-ea"/>
              </a:rPr>
              <a:t>资源共享：计算资源</a:t>
            </a:r>
            <a:r>
              <a:rPr lang="en-US" altLang="zh-CN" sz="2400" dirty="0">
                <a:sym typeface="+mn-ea"/>
              </a:rPr>
              <a:t>(CPU)</a:t>
            </a:r>
            <a:r>
              <a:rPr lang="zh-CN" altLang="en-US" sz="2400" dirty="0">
                <a:sym typeface="+mn-ea"/>
              </a:rPr>
              <a:t>、存储资源、打印机与扫描仪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等共享。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例：云存储、云计算。</a:t>
            </a:r>
            <a:endParaRPr lang="zh-CN" altLang="en-US" sz="2400" dirty="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软件</a:t>
            </a:r>
            <a:r>
              <a:rPr lang="zh-CN" altLang="en-US" sz="2400" dirty="0">
                <a:sym typeface="+mn-ea"/>
              </a:rPr>
              <a:t>资源共享：网络主机远程访问使用服务器上运行的各类大型软件。                  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例：大型办公软件、大型数据库系统等。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        （</a:t>
            </a:r>
            <a:r>
              <a:rPr lang="en-US" altLang="zh-CN" sz="2400" dirty="0">
                <a:sym typeface="+mn-ea"/>
              </a:rPr>
              <a:t>SaaS</a:t>
            </a:r>
            <a:r>
              <a:rPr lang="zh-CN" altLang="en-US" sz="2400" dirty="0">
                <a:sym typeface="+mn-ea"/>
              </a:rPr>
              <a:t>：</a:t>
            </a:r>
            <a:r>
              <a:rPr lang="en-US" altLang="zh-CN" sz="2400" dirty="0"/>
              <a:t> Software as a Service </a:t>
            </a:r>
            <a:r>
              <a:rPr lang="zh-CN" altLang="en-US" sz="2400" dirty="0"/>
              <a:t>，软件即服务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3300"/>
                </a:solidFill>
                <a:sym typeface="+mn-ea"/>
              </a:rPr>
              <a:t>信息</a:t>
            </a:r>
            <a:r>
              <a:rPr lang="zh-CN" altLang="en-US" sz="2400" dirty="0">
                <a:sym typeface="+mn-ea"/>
              </a:rPr>
              <a:t>资源共享：各类信息通过互联网发布分享。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sym typeface="+mn-ea"/>
              </a:rPr>
              <a:t>           例：信息检索，新闻浏览等。  </a:t>
            </a:r>
            <a:r>
              <a:rPr lang="zh-CN" altLang="en-US" sz="2400" dirty="0"/>
              <a:t>                                        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305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7127240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通过信息交换，计算机网络实现的资源共享中不包括（</a:t>
            </a:r>
            <a:r>
              <a:rPr lang="en-US" altLang="zh-CN" sz="2130">
                <a:solidFill>
                  <a:schemeClr val="bg1"/>
                </a:solidFill>
              </a:rPr>
              <a:t>D</a:t>
            </a:r>
            <a:r>
              <a:rPr lang="zh-CN" altLang="en-US" sz="2130"/>
              <a:t>）</a:t>
            </a:r>
          </a:p>
          <a:p>
            <a:endParaRPr lang="zh-CN" altLang="en-US" sz="2130"/>
          </a:p>
          <a:p>
            <a:r>
              <a:rPr lang="zh-CN" altLang="en-US" sz="2130"/>
              <a:t>A:硬件资源共享</a:t>
            </a:r>
          </a:p>
          <a:p>
            <a:endParaRPr lang="zh-CN" altLang="en-US" sz="2130"/>
          </a:p>
          <a:p>
            <a:r>
              <a:rPr lang="zh-CN" altLang="en-US" sz="2130"/>
              <a:t>B:软件资源共享</a:t>
            </a:r>
          </a:p>
          <a:p>
            <a:endParaRPr lang="zh-CN" altLang="en-US" sz="2130"/>
          </a:p>
          <a:p>
            <a:r>
              <a:rPr lang="zh-CN" altLang="en-US" sz="2130"/>
              <a:t>C:信息资源共享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tx1"/>
                </a:solidFill>
              </a:rPr>
              <a:t>D:人力资源共享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7127240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通过信息交换，计算机网络实现的资源共享中不包括（</a:t>
            </a:r>
            <a:r>
              <a:rPr lang="en-US" altLang="zh-CN" sz="2130"/>
              <a:t>D</a:t>
            </a:r>
            <a:r>
              <a:rPr lang="zh-CN" altLang="en-US" sz="2130"/>
              <a:t>）</a:t>
            </a:r>
          </a:p>
          <a:p>
            <a:endParaRPr lang="zh-CN" altLang="en-US" sz="2130"/>
          </a:p>
          <a:p>
            <a:r>
              <a:rPr lang="zh-CN" altLang="en-US" sz="2130"/>
              <a:t>A:硬件资源共享</a:t>
            </a:r>
          </a:p>
          <a:p>
            <a:endParaRPr lang="zh-CN" altLang="en-US" sz="2130"/>
          </a:p>
          <a:p>
            <a:r>
              <a:rPr lang="zh-CN" altLang="en-US" sz="2130"/>
              <a:t>B:软件资源共享</a:t>
            </a:r>
          </a:p>
          <a:p>
            <a:endParaRPr lang="zh-CN" altLang="en-US" sz="2130"/>
          </a:p>
          <a:p>
            <a:r>
              <a:rPr lang="zh-CN" altLang="en-US" sz="2130"/>
              <a:t>C:信息资源共享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D:人力资源共享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8560435" cy="369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计算机网络的功能是在不同主机之间实现快速的信息交换。通过信息交换，计算机网络可实现（</a:t>
            </a:r>
            <a:r>
              <a:rPr sz="2130">
                <a:solidFill>
                  <a:schemeClr val="bg2"/>
                </a:solidFill>
              </a:rPr>
              <a:t> </a:t>
            </a:r>
            <a:r>
              <a:rPr lang="en-US" sz="2130">
                <a:solidFill>
                  <a:schemeClr val="bg2"/>
                </a:solidFill>
              </a:rPr>
              <a:t>D</a:t>
            </a:r>
            <a:r>
              <a:rPr sz="2130"/>
              <a:t>）这一核心功能。</a:t>
            </a:r>
          </a:p>
          <a:p>
            <a:endParaRPr sz="2130"/>
          </a:p>
          <a:p>
            <a:r>
              <a:rPr sz="2130"/>
              <a:t>A:网络互连</a:t>
            </a:r>
          </a:p>
          <a:p>
            <a:endParaRPr sz="2130"/>
          </a:p>
          <a:p>
            <a:r>
              <a:rPr sz="2130"/>
              <a:t>B:分组交换</a:t>
            </a:r>
          </a:p>
          <a:p>
            <a:endParaRPr sz="2130"/>
          </a:p>
          <a:p>
            <a:r>
              <a:rPr sz="2130"/>
              <a:t>C:资源交换</a:t>
            </a:r>
          </a:p>
          <a:p>
            <a:endParaRPr sz="2130"/>
          </a:p>
          <a:p>
            <a:r>
              <a:rPr sz="2130">
                <a:solidFill>
                  <a:srgbClr val="202020"/>
                </a:solidFill>
              </a:rPr>
              <a:t>D:资源共享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8560435" cy="369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 dirty="0"/>
              <a:t>计算机网络的功能是在不同主机之间实现快速的信息交换。通过信息交换，计算机网络可实现（ </a:t>
            </a:r>
            <a:r>
              <a:rPr lang="en-US" sz="2130" dirty="0">
                <a:solidFill>
                  <a:srgbClr val="FF3300"/>
                </a:solidFill>
              </a:rPr>
              <a:t>D</a:t>
            </a:r>
            <a:r>
              <a:rPr sz="2130" dirty="0"/>
              <a:t>）这一核心功能。</a:t>
            </a:r>
          </a:p>
          <a:p>
            <a:endParaRPr sz="2130" dirty="0"/>
          </a:p>
          <a:p>
            <a:r>
              <a:rPr sz="2130" dirty="0"/>
              <a:t>A:网络互连</a:t>
            </a:r>
          </a:p>
          <a:p>
            <a:endParaRPr sz="2130" dirty="0"/>
          </a:p>
          <a:p>
            <a:r>
              <a:rPr sz="2130" dirty="0"/>
              <a:t>B:分组交换</a:t>
            </a:r>
          </a:p>
          <a:p>
            <a:endParaRPr sz="2130" dirty="0"/>
          </a:p>
          <a:p>
            <a:r>
              <a:rPr sz="2130" dirty="0"/>
              <a:t>C:资源交换</a:t>
            </a:r>
          </a:p>
          <a:p>
            <a:endParaRPr sz="2130" dirty="0"/>
          </a:p>
          <a:p>
            <a:r>
              <a:rPr sz="2130" dirty="0">
                <a:solidFill>
                  <a:schemeClr val="accent6"/>
                </a:solidFill>
              </a:rPr>
              <a:t>D:资源共享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8560435" cy="2546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下列不属于硬件资源共享的是（</a:t>
            </a:r>
            <a:r>
              <a:rPr lang="en-US" sz="2130">
                <a:solidFill>
                  <a:schemeClr val="bg2"/>
                </a:solidFill>
              </a:rPr>
              <a:t>A</a:t>
            </a:r>
            <a:r>
              <a:rPr sz="2130"/>
              <a:t>）</a:t>
            </a:r>
          </a:p>
          <a:p>
            <a:pPr fontAlgn="auto">
              <a:lnSpc>
                <a:spcPct val="150000"/>
              </a:lnSpc>
            </a:pPr>
            <a:r>
              <a:rPr sz="2130">
                <a:solidFill>
                  <a:schemeClr val="tx1"/>
                </a:solidFill>
              </a:rPr>
              <a:t>A:大型数据库系统</a:t>
            </a:r>
            <a:endParaRPr sz="2130"/>
          </a:p>
          <a:p>
            <a:pPr fontAlgn="auto">
              <a:lnSpc>
                <a:spcPct val="150000"/>
              </a:lnSpc>
            </a:pPr>
            <a:r>
              <a:rPr sz="2130"/>
              <a:t>B:计算资源</a:t>
            </a:r>
          </a:p>
          <a:p>
            <a:pPr fontAlgn="auto">
              <a:lnSpc>
                <a:spcPct val="150000"/>
              </a:lnSpc>
            </a:pPr>
            <a:r>
              <a:rPr sz="2130"/>
              <a:t>C:存储资源</a:t>
            </a:r>
          </a:p>
          <a:p>
            <a:pPr fontAlgn="auto">
              <a:lnSpc>
                <a:spcPct val="150000"/>
              </a:lnSpc>
            </a:pPr>
            <a:r>
              <a:rPr sz="2130"/>
              <a:t>D:打印机与扫描仪I/O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53870" y="1819275"/>
            <a:ext cx="8560435" cy="2546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 dirty="0" err="1"/>
              <a:t>下列不属于硬件资源共享的是（</a:t>
            </a:r>
            <a:r>
              <a:rPr lang="en-US" sz="2130" dirty="0" err="1">
                <a:solidFill>
                  <a:srgbClr val="FF0000"/>
                </a:solidFill>
              </a:rPr>
              <a:t>A</a:t>
            </a:r>
            <a:r>
              <a:rPr sz="2130" dirty="0"/>
              <a:t>）</a:t>
            </a:r>
          </a:p>
          <a:p>
            <a:pPr fontAlgn="auto">
              <a:lnSpc>
                <a:spcPct val="150000"/>
              </a:lnSpc>
            </a:pPr>
            <a:r>
              <a:rPr sz="2130" dirty="0" err="1">
                <a:solidFill>
                  <a:schemeClr val="accent6"/>
                </a:solidFill>
              </a:rPr>
              <a:t>A:大型数据库系统</a:t>
            </a:r>
            <a:endParaRPr sz="2130" dirty="0"/>
          </a:p>
          <a:p>
            <a:pPr fontAlgn="auto">
              <a:lnSpc>
                <a:spcPct val="150000"/>
              </a:lnSpc>
            </a:pPr>
            <a:r>
              <a:rPr sz="2130" dirty="0" err="1"/>
              <a:t>B:计算资源</a:t>
            </a:r>
            <a:endParaRPr sz="2130" dirty="0"/>
          </a:p>
          <a:p>
            <a:pPr fontAlgn="auto">
              <a:lnSpc>
                <a:spcPct val="150000"/>
              </a:lnSpc>
            </a:pPr>
            <a:r>
              <a:rPr sz="2130" dirty="0" err="1"/>
              <a:t>C:存储资源</a:t>
            </a:r>
            <a:endParaRPr sz="2130" dirty="0"/>
          </a:p>
          <a:p>
            <a:pPr fontAlgn="auto">
              <a:lnSpc>
                <a:spcPct val="150000"/>
              </a:lnSpc>
            </a:pPr>
            <a:r>
              <a:rPr sz="2130" dirty="0" err="1"/>
              <a:t>D:打印机与扫描仪I</a:t>
            </a:r>
            <a:r>
              <a:rPr sz="2130" dirty="0"/>
              <a:t>/O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solidFill>
                  <a:srgbClr val="FF0000"/>
                </a:solidFill>
              </a:rPr>
              <a:t>第一节 计算机网络基本概念</a:t>
            </a:r>
            <a:endParaRPr lang="zh-CN" altLang="en-US" sz="2130" dirty="0"/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6967463" y="953026"/>
            <a:ext cx="389740" cy="213175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57203" y="830462"/>
            <a:ext cx="349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464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301675" y="2906358"/>
            <a:ext cx="2676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计算机网络的功能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3978200" y="842682"/>
            <a:ext cx="378647" cy="46616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542714" y="634348"/>
            <a:ext cx="6985897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b="1" dirty="0">
                <a:sym typeface="+mn-ea"/>
              </a:rPr>
              <a:t>硬件</a:t>
            </a:r>
            <a:r>
              <a:rPr lang="zh-CN" altLang="en-US" sz="2400" dirty="0">
                <a:sym typeface="+mn-ea"/>
              </a:rPr>
              <a:t>资源共享：云存储、云计算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b="1" dirty="0">
                <a:sym typeface="+mn-ea"/>
              </a:rPr>
              <a:t>软件</a:t>
            </a:r>
            <a:r>
              <a:rPr lang="zh-CN" altLang="en-US" sz="2400" dirty="0">
                <a:sym typeface="+mn-ea"/>
              </a:rPr>
              <a:t>资源共享：大型办公软件、大型数据库系统</a:t>
            </a: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altLang="zh-CN" sz="2400" dirty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 dirty="0"/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b="1" dirty="0">
                <a:sym typeface="+mn-ea"/>
              </a:rPr>
              <a:t>信息</a:t>
            </a:r>
            <a:r>
              <a:rPr lang="zh-CN" altLang="en-US" sz="2400" dirty="0">
                <a:sym typeface="+mn-ea"/>
              </a:rPr>
              <a:t>资源共享：信息检索，新闻浏览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824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solidFill>
                  <a:srgbClr val="FF0000"/>
                </a:solidFill>
              </a:rPr>
              <a:t>第一节 计算机网络基本概念</a:t>
            </a:r>
            <a:endParaRPr lang="zh-CN" altLang="en-US" sz="2130" dirty="0"/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6967463" y="953026"/>
            <a:ext cx="389740" cy="213175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57203" y="830462"/>
            <a:ext cx="349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298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44041" y="2967344"/>
            <a:ext cx="29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计算机网络的分类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71129" y="1859348"/>
            <a:ext cx="25723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按覆盖范围分类</a:t>
            </a:r>
          </a:p>
          <a:p>
            <a:endParaRPr lang="zh-CN" altLang="en-US" sz="2400" dirty="0"/>
          </a:p>
          <a:p>
            <a:r>
              <a:rPr lang="zh-CN" altLang="en-US" sz="2400" dirty="0"/>
              <a:t>按拓扑结构分类</a:t>
            </a:r>
          </a:p>
          <a:p>
            <a:endParaRPr lang="zh-CN" altLang="en-US" sz="2400" dirty="0"/>
          </a:p>
          <a:p>
            <a:r>
              <a:rPr lang="zh-CN" altLang="en-US" sz="2400" dirty="0"/>
              <a:t>按交换方式分类</a:t>
            </a:r>
          </a:p>
          <a:p>
            <a:endParaRPr lang="zh-CN" altLang="en-US" sz="2400" dirty="0"/>
          </a:p>
          <a:p>
            <a:r>
              <a:rPr lang="zh-CN" altLang="en-US" sz="2400" dirty="0"/>
              <a:t>按网络用户属性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5414683" y="2021205"/>
            <a:ext cx="377152" cy="23539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endParaRPr lang="en-US" altLang="zh-CN" sz="24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8C0081-C285-1541-A85B-482DCA9CC132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88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①通常部署在办公室、办公楼、厂区、校区等局部区域内。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②随身穿戴设备、便携设备通过无线技术构成的小范围网络。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  <a:r>
              <a:rPr lang="zh-CN" altLang="en-US" sz="2400" dirty="0">
                <a:latin typeface="+mn-ea"/>
                <a:sym typeface="+mn-ea"/>
              </a:rPr>
              <a:t>③跨越更大的地理空间，实现异地城域网的互连。</a:t>
            </a:r>
            <a:endParaRPr lang="zh-CN" altLang="en-US" sz="2400" dirty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r>
              <a:rPr lang="zh-CN" altLang="en-US" sz="2400" dirty="0">
                <a:latin typeface="+mn-ea"/>
                <a:sym typeface="+mn-ea"/>
              </a:rPr>
              <a:t>④覆盖一个城市范围的网络。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8784C2-8FBB-2441-8AA6-7B4399593703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17B308-975C-524D-9D3E-BF9EC7639F42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334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①通常部署在办公室、办公楼、厂区、校区等局部区域内。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②随身穿戴设备、便携设备通过无线技术构成的小范围网络。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  <a:r>
              <a:rPr lang="zh-CN" altLang="en-US" sz="2400" dirty="0">
                <a:latin typeface="+mn-ea"/>
                <a:sym typeface="+mn-ea"/>
              </a:rPr>
              <a:t>③跨越更大的地理空间，实现异地城域网的互连。</a:t>
            </a:r>
            <a:endParaRPr lang="zh-CN" altLang="en-US" sz="2400" dirty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r>
              <a:rPr lang="zh-CN" altLang="en-US" sz="2400" dirty="0">
                <a:latin typeface="+mn-ea"/>
                <a:sym typeface="+mn-ea"/>
              </a:rPr>
              <a:t>④覆盖一个城市范围的网络。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3" name="直接连接符 14"/>
          <p:cNvCxnSpPr/>
          <p:nvPr/>
        </p:nvCxnSpPr>
        <p:spPr>
          <a:xfrm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F1EEFE1-DA21-D645-B527-E63963A22718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EEDE5D-9E61-6D4F-9648-DA614D09254B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6336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①通常部署在办公室、办公楼、厂区、校区等局部区域内。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②随身穿戴设备、便携设备通过无线技术构成的小范围网络。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  <a:r>
              <a:rPr lang="zh-CN" altLang="en-US" sz="2400" dirty="0">
                <a:latin typeface="+mn-ea"/>
                <a:sym typeface="+mn-ea"/>
              </a:rPr>
              <a:t>③跨越更大的地理空间，实现异地城域网的互连。</a:t>
            </a:r>
            <a:endParaRPr lang="zh-CN" altLang="en-US" sz="2400" dirty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r>
              <a:rPr lang="zh-CN" altLang="en-US" sz="2400" dirty="0">
                <a:latin typeface="+mn-ea"/>
                <a:sym typeface="+mn-ea"/>
              </a:rPr>
              <a:t>④覆盖一个城市范围的网络。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3" name="直接连接符 14"/>
          <p:cNvCxnSpPr/>
          <p:nvPr/>
        </p:nvCxnSpPr>
        <p:spPr>
          <a:xfrm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5B31EE6-35CA-DA42-8A01-807C2F2FB624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19E941-0C07-F443-841F-6ECE8475BA74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305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①通常部署在办公室、办公楼、厂区、校区等局部区域内。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②随身穿戴设备、便携设备通过无线技术构成的小范围网络。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  <a:r>
              <a:rPr lang="zh-CN" altLang="en-US" sz="2400" dirty="0">
                <a:latin typeface="+mn-ea"/>
                <a:sym typeface="+mn-ea"/>
              </a:rPr>
              <a:t>③跨越更大的地理空间，实现异地城域网的互连。</a:t>
            </a:r>
            <a:endParaRPr lang="zh-CN" altLang="en-US" sz="2400" dirty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r>
              <a:rPr lang="zh-CN" altLang="en-US" sz="2400" dirty="0">
                <a:latin typeface="+mn-ea"/>
                <a:sym typeface="+mn-ea"/>
              </a:rPr>
              <a:t>④覆盖一个城市范围的网络。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3" name="直接连接符 14"/>
          <p:cNvCxnSpPr/>
          <p:nvPr/>
        </p:nvCxnSpPr>
        <p:spPr>
          <a:xfrm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4"/>
          <p:cNvCxnSpPr/>
          <p:nvPr/>
        </p:nvCxnSpPr>
        <p:spPr>
          <a:xfrm>
            <a:off x="1804851" y="4470338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7837FE8-9F18-EF40-9870-8C801EF777E6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74128D-A000-8C4A-9677-175C76F16AA8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22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728192" y="3029546"/>
            <a:ext cx="1126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个域网                   ①通常部署在办公室、办公楼、厂区、校区等局部区域内。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局域网                   ②随身穿戴设备、便携设备通过无线技术构成的小范围网络。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城域网                   </a:t>
            </a:r>
            <a:r>
              <a:rPr lang="zh-CN" altLang="en-US" sz="2400" dirty="0">
                <a:latin typeface="+mn-ea"/>
                <a:sym typeface="+mn-ea"/>
              </a:rPr>
              <a:t>③跨越更大的地理空间，实现异地城域网的互连。</a:t>
            </a:r>
            <a:endParaRPr lang="zh-CN" altLang="en-US" sz="2400" dirty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广域网                   </a:t>
            </a:r>
            <a:r>
              <a:rPr lang="zh-CN" altLang="en-US" sz="2400" dirty="0">
                <a:latin typeface="+mn-ea"/>
                <a:sym typeface="+mn-ea"/>
              </a:rPr>
              <a:t>④覆盖一个城市范围的网络。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3" name="直接连接符 14"/>
          <p:cNvCxnSpPr/>
          <p:nvPr/>
        </p:nvCxnSpPr>
        <p:spPr>
          <a:xfrm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804851" y="3383377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4"/>
          <p:cNvCxnSpPr/>
          <p:nvPr/>
        </p:nvCxnSpPr>
        <p:spPr>
          <a:xfrm>
            <a:off x="1804851" y="4470338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14"/>
          <p:cNvCxnSpPr/>
          <p:nvPr/>
        </p:nvCxnSpPr>
        <p:spPr>
          <a:xfrm flipV="1">
            <a:off x="1804851" y="4470338"/>
            <a:ext cx="1637596" cy="5158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1B2F732-4138-B641-9DB9-7A89E1145D71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069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002455" y="2695134"/>
            <a:ext cx="1132130" cy="9612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个域网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PAN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67801" y="2695134"/>
            <a:ext cx="1365250" cy="1075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30" dirty="0">
                <a:latin typeface="Microsoft YaHei" charset="-122"/>
                <a:ea typeface="Microsoft YaHei" charset="-122"/>
                <a:cs typeface="Microsoft YaHei" charset="-122"/>
              </a:rPr>
              <a:t>局域网</a:t>
            </a:r>
          </a:p>
          <a:p>
            <a:pPr algn="ctr">
              <a:lnSpc>
                <a:spcPct val="150000"/>
              </a:lnSpc>
            </a:pPr>
            <a:r>
              <a:rPr lang="en-US" altLang="zh-CN" sz="2130" dirty="0">
                <a:latin typeface="Microsoft YaHei" charset="-122"/>
                <a:ea typeface="Microsoft YaHei" charset="-122"/>
                <a:cs typeface="Microsoft YaHei" charset="-122"/>
              </a:rPr>
              <a:t>LAN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90089" y="2677969"/>
            <a:ext cx="1365250" cy="1075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30" dirty="0">
                <a:latin typeface="Microsoft YaHei" charset="-122"/>
                <a:ea typeface="Microsoft YaHei" charset="-122"/>
                <a:cs typeface="Microsoft YaHei" charset="-122"/>
              </a:rPr>
              <a:t>城域网</a:t>
            </a:r>
          </a:p>
          <a:p>
            <a:pPr algn="ctr">
              <a:lnSpc>
                <a:spcPct val="150000"/>
              </a:lnSpc>
            </a:pPr>
            <a:r>
              <a:rPr lang="en-US" altLang="zh-CN" sz="2130" dirty="0">
                <a:latin typeface="Microsoft YaHei" charset="-122"/>
                <a:ea typeface="Microsoft YaHei" charset="-122"/>
                <a:cs typeface="Microsoft YaHei" charset="-122"/>
              </a:rPr>
              <a:t>MAN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312378" y="2691159"/>
            <a:ext cx="1365250" cy="10177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30" dirty="0">
                <a:latin typeface="Microsoft YaHei" charset="-122"/>
                <a:ea typeface="Microsoft YaHei" charset="-122"/>
                <a:cs typeface="Microsoft YaHei" charset="-122"/>
              </a:rPr>
              <a:t>广域网</a:t>
            </a:r>
          </a:p>
          <a:p>
            <a:pPr algn="ctr">
              <a:lnSpc>
                <a:spcPct val="150000"/>
              </a:lnSpc>
            </a:pPr>
            <a:r>
              <a:rPr lang="en-US" altLang="zh-CN" sz="2130" dirty="0">
                <a:latin typeface="Microsoft YaHei" charset="-122"/>
                <a:ea typeface="Microsoft YaHei" charset="-122"/>
                <a:cs typeface="Microsoft YaHei" charset="-122"/>
              </a:rPr>
              <a:t>WAN</a:t>
            </a:r>
          </a:p>
        </p:txBody>
      </p:sp>
      <p:sp>
        <p:nvSpPr>
          <p:cNvPr id="27" name="矩形 26"/>
          <p:cNvSpPr/>
          <p:nvPr/>
        </p:nvSpPr>
        <p:spPr>
          <a:xfrm>
            <a:off x="2258443" y="4408105"/>
            <a:ext cx="3844608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P: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Personal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（个人的，私人的）            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L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Local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（局部的）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Metropolitan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000" dirty="0"/>
              <a:t>大城市的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   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W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Wide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000" dirty="0"/>
              <a:t>宽阔的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>
              <a:solidFill>
                <a:srgbClr val="33333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33329" y="4817012"/>
            <a:ext cx="2800312" cy="9612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area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（区域）   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network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（网络）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DB2554-29CE-D249-957A-531B60D2815E}"/>
              </a:ext>
            </a:extLst>
          </p:cNvPr>
          <p:cNvSpPr/>
          <p:nvPr/>
        </p:nvSpPr>
        <p:spPr>
          <a:xfrm>
            <a:off x="1024148" y="2608468"/>
            <a:ext cx="1108488" cy="1047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626FF4-00FB-6B43-B7DD-12351684FA79}"/>
              </a:ext>
            </a:extLst>
          </p:cNvPr>
          <p:cNvSpPr/>
          <p:nvPr/>
        </p:nvSpPr>
        <p:spPr>
          <a:xfrm>
            <a:off x="3388326" y="2492872"/>
            <a:ext cx="1444725" cy="1365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9060FE-639E-5A4C-BD9A-8E065BDF2317}"/>
              </a:ext>
            </a:extLst>
          </p:cNvPr>
          <p:cNvSpPr/>
          <p:nvPr/>
        </p:nvSpPr>
        <p:spPr>
          <a:xfrm>
            <a:off x="5989796" y="2209253"/>
            <a:ext cx="2165837" cy="2047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6E471A-F916-DC45-8175-ABBBF67B1719}"/>
              </a:ext>
            </a:extLst>
          </p:cNvPr>
          <p:cNvSpPr/>
          <p:nvPr/>
        </p:nvSpPr>
        <p:spPr>
          <a:xfrm>
            <a:off x="8720663" y="1916532"/>
            <a:ext cx="2572385" cy="2431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FCFED-3B9F-1843-9ECD-86B92999DA19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9A68B4-E6D7-F744-9085-930ABEAA5FC1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48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811925" y="1144483"/>
            <a:ext cx="504016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1.1.1</a:t>
            </a:r>
            <a:r>
              <a:rPr lang="zh-CN" altLang="en-US" sz="2400" dirty="0"/>
              <a:t>计算机网络的定义</a:t>
            </a:r>
            <a:r>
              <a:rPr lang="en-US" altLang="zh-CN" sz="2400" dirty="0"/>
              <a:t>【</a:t>
            </a:r>
            <a:r>
              <a:rPr lang="zh-CN" altLang="en-US" sz="2400" dirty="0"/>
              <a:t>填空题</a:t>
            </a:r>
            <a:r>
              <a:rPr lang="en-US" altLang="zh-CN" sz="2400" dirty="0"/>
              <a:t>】</a:t>
            </a:r>
            <a:r>
              <a:rPr lang="zh-CN" altLang="en-US" sz="2400" dirty="0"/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8019970" y="535890"/>
            <a:ext cx="1338828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计算机网络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基本概念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9269758" y="274629"/>
            <a:ext cx="455832" cy="13964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25590" y="70275"/>
            <a:ext cx="2466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40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3492686" y="2608467"/>
            <a:ext cx="6006465" cy="352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/>
              <a:t>个域网                                     ①</a:t>
            </a:r>
            <a:r>
              <a:rPr lang="en-US" altLang="zh-CN" sz="2130" dirty="0"/>
              <a:t>WAN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局域网                                     ②</a:t>
            </a:r>
            <a:r>
              <a:rPr lang="en-US" altLang="zh-CN" sz="2130" dirty="0"/>
              <a:t>PAN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城域网                                     </a:t>
            </a:r>
            <a:r>
              <a:rPr lang="zh-CN" altLang="en-US" sz="2125" dirty="0">
                <a:sym typeface="+mn-ea"/>
              </a:rPr>
              <a:t>③</a:t>
            </a:r>
            <a:r>
              <a:rPr lang="en-US" altLang="zh-CN" sz="2130" dirty="0"/>
              <a:t>LAN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广域网                                     </a:t>
            </a:r>
            <a:r>
              <a:rPr lang="zh-CN" altLang="en-US" sz="2125" dirty="0">
                <a:sym typeface="+mn-ea"/>
              </a:rPr>
              <a:t>④</a:t>
            </a:r>
            <a:r>
              <a:rPr lang="en-US" altLang="zh-CN" sz="2130" dirty="0"/>
              <a:t>MAN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F37AEF-4648-E24B-9FA2-42EAEBE08BBC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3C4F0C-9ECF-2940-AC13-F5DF87582718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315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3492686" y="2608467"/>
            <a:ext cx="6006465" cy="352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/>
              <a:t>个域网                                     ①</a:t>
            </a:r>
            <a:r>
              <a:rPr lang="en-US" altLang="zh-CN" sz="2130" dirty="0"/>
              <a:t>WAN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局域网                                     ②</a:t>
            </a:r>
            <a:r>
              <a:rPr lang="en-US" altLang="zh-CN" sz="2130" dirty="0"/>
              <a:t>PAN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城域网                                     </a:t>
            </a:r>
            <a:r>
              <a:rPr lang="zh-CN" altLang="en-US" sz="2125" dirty="0">
                <a:sym typeface="+mn-ea"/>
              </a:rPr>
              <a:t>③</a:t>
            </a:r>
            <a:r>
              <a:rPr lang="en-US" altLang="zh-CN" sz="2130" dirty="0"/>
              <a:t>LAN</a:t>
            </a:r>
            <a:endParaRPr lang="zh-CN" altLang="en-US" sz="2130" dirty="0"/>
          </a:p>
          <a:p>
            <a:pPr fontAlgn="auto">
              <a:lnSpc>
                <a:spcPct val="150000"/>
              </a:lnSpc>
            </a:pPr>
            <a:endParaRPr lang="zh-CN" altLang="en-US" sz="2130" dirty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广域网                                     </a:t>
            </a:r>
            <a:r>
              <a:rPr lang="zh-CN" altLang="en-US" sz="2125" dirty="0">
                <a:sym typeface="+mn-ea"/>
              </a:rPr>
              <a:t>④</a:t>
            </a:r>
            <a:r>
              <a:rPr lang="en-US" altLang="zh-CN" sz="2130" dirty="0"/>
              <a:t>MAN</a:t>
            </a:r>
          </a:p>
        </p:txBody>
      </p:sp>
      <p:cxnSp>
        <p:nvCxnSpPr>
          <p:cNvPr id="20" name="直接连接符 5"/>
          <p:cNvCxnSpPr/>
          <p:nvPr/>
        </p:nvCxnSpPr>
        <p:spPr>
          <a:xfrm>
            <a:off x="4450488" y="2954585"/>
            <a:ext cx="2689860" cy="9283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10"/>
          <p:cNvCxnSpPr/>
          <p:nvPr/>
        </p:nvCxnSpPr>
        <p:spPr>
          <a:xfrm>
            <a:off x="4491763" y="3978205"/>
            <a:ext cx="2593975" cy="90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11"/>
          <p:cNvCxnSpPr/>
          <p:nvPr/>
        </p:nvCxnSpPr>
        <p:spPr>
          <a:xfrm>
            <a:off x="4477793" y="4933880"/>
            <a:ext cx="2566670" cy="8877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12"/>
          <p:cNvCxnSpPr/>
          <p:nvPr/>
        </p:nvCxnSpPr>
        <p:spPr>
          <a:xfrm flipV="1">
            <a:off x="4477793" y="2940615"/>
            <a:ext cx="2621280" cy="299021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2B83F0D-893A-374C-BFA8-1B817765507E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81758D-483C-1746-881A-7B78A3E2A446}"/>
              </a:ext>
            </a:extLst>
          </p:cNvPr>
          <p:cNvSpPr/>
          <p:nvPr/>
        </p:nvSpPr>
        <p:spPr>
          <a:xfrm>
            <a:off x="399090" y="1387600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 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  按覆盖范围分类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763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96" y="3726911"/>
            <a:ext cx="542925" cy="561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矩形 10"/>
          <p:cNvSpPr/>
          <p:nvPr/>
        </p:nvSpPr>
        <p:spPr>
          <a:xfrm>
            <a:off x="330464" y="1236044"/>
            <a:ext cx="10545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cs typeface="Microsoft YaHei" charset="-122"/>
              </a:rPr>
              <a:t>   </a:t>
            </a:r>
            <a:r>
              <a:rPr lang="zh-CN" altLang="hu-HU" sz="2400" dirty="0">
                <a:latin typeface="+mn-ea"/>
                <a:cs typeface="Microsoft YaHei" charset="-122"/>
              </a:rPr>
              <a:t>拓扑</a:t>
            </a:r>
            <a:r>
              <a:rPr lang="zh-CN" altLang="en-US" sz="2400" dirty="0">
                <a:latin typeface="+mn-ea"/>
                <a:cs typeface="Microsoft YaHei" charset="-122"/>
              </a:rPr>
              <a:t>：</a:t>
            </a:r>
            <a:r>
              <a:rPr lang="zh-CN" altLang="en-US" sz="2400" dirty="0">
                <a:latin typeface="+mn-ea"/>
              </a:rPr>
              <a:t>只考虑物体间的位置关系而不考虑它们的形状和大小。</a:t>
            </a:r>
            <a:endParaRPr lang="zh-CN" altLang="en-US" sz="2400" dirty="0">
              <a:latin typeface="+mn-ea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80" y="2745080"/>
            <a:ext cx="255421" cy="25542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67" y="3545354"/>
            <a:ext cx="255421" cy="25542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66" y="4746759"/>
            <a:ext cx="255421" cy="25542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93" y="4746759"/>
            <a:ext cx="255421" cy="25542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84" y="3545354"/>
            <a:ext cx="255421" cy="255421"/>
          </a:xfrm>
          <a:prstGeom prst="rect">
            <a:avLst/>
          </a:prstGeom>
        </p:spPr>
      </p:pic>
      <p:cxnSp>
        <p:nvCxnSpPr>
          <p:cNvPr id="30" name="直线连接符 29"/>
          <p:cNvCxnSpPr/>
          <p:nvPr/>
        </p:nvCxnSpPr>
        <p:spPr>
          <a:xfrm>
            <a:off x="8517564" y="2829073"/>
            <a:ext cx="1092196" cy="772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H="1">
            <a:off x="7486754" y="2872142"/>
            <a:ext cx="1104323" cy="8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7560677" y="3634999"/>
            <a:ext cx="1" cy="1201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H="1">
            <a:off x="9571693" y="3716927"/>
            <a:ext cx="1" cy="1201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7580813" y="4874470"/>
            <a:ext cx="1953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035" y="2829073"/>
            <a:ext cx="2466041" cy="209676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7655789" y="5227998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+mn-ea"/>
              </a:rPr>
              <a:t>拓扑结构图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53FBD1-C5F5-374E-A292-92EFD5DA882B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179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文本框 34"/>
          <p:cNvSpPr txBox="1"/>
          <p:nvPr/>
        </p:nvSpPr>
        <p:spPr>
          <a:xfrm>
            <a:off x="2354878" y="4591417"/>
            <a:ext cx="242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</a:rPr>
              <a:t>按拓扑结构分类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左大括号 35"/>
          <p:cNvSpPr/>
          <p:nvPr/>
        </p:nvSpPr>
        <p:spPr>
          <a:xfrm>
            <a:off x="4775348" y="3620219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289175" y="3342519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sym typeface="+mn-ea"/>
              </a:rPr>
              <a:t>星形拓扑结构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总线型拓扑结构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环形拓扑结构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网状拓扑结构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树形拓扑结构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混合型拓扑结构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BC8017-FD02-7149-8F95-7C81FDE118AC}"/>
              </a:ext>
            </a:extLst>
          </p:cNvPr>
          <p:cNvSpPr/>
          <p:nvPr/>
        </p:nvSpPr>
        <p:spPr>
          <a:xfrm>
            <a:off x="330464" y="1236044"/>
            <a:ext cx="10545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cs typeface="Microsoft YaHei" charset="-122"/>
              </a:rPr>
              <a:t>   </a:t>
            </a:r>
            <a:r>
              <a:rPr lang="zh-CN" altLang="hu-HU" sz="2400" dirty="0">
                <a:latin typeface="+mn-ea"/>
                <a:cs typeface="Microsoft YaHei" charset="-122"/>
              </a:rPr>
              <a:t>拓扑</a:t>
            </a:r>
            <a:r>
              <a:rPr lang="zh-CN" altLang="en-US" sz="2400" dirty="0">
                <a:latin typeface="+mn-ea"/>
                <a:cs typeface="Microsoft YaHei" charset="-122"/>
              </a:rPr>
              <a:t>：</a:t>
            </a:r>
            <a:r>
              <a:rPr lang="zh-CN" altLang="en-US" sz="2400" dirty="0">
                <a:latin typeface="+mn-ea"/>
              </a:rPr>
              <a:t>只考虑物体间的位置关系而不考虑它们的形状和大小。</a:t>
            </a:r>
            <a:endParaRPr lang="zh-CN" altLang="en-US" sz="2400" dirty="0">
              <a:latin typeface="+mn-ea"/>
              <a:cs typeface="Microsoft YaHei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BB5211-765D-7446-9C85-69BBBE636657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71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文本框 34"/>
          <p:cNvSpPr txBox="1"/>
          <p:nvPr/>
        </p:nvSpPr>
        <p:spPr>
          <a:xfrm>
            <a:off x="0" y="4136717"/>
            <a:ext cx="173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36" name="左大括号 35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星形拓扑结构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总线型拓扑结构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环形拓扑结构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图片 14" descr="e4168d1725fe7b2ebbf28494d052bf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10" y="1585793"/>
            <a:ext cx="2063115" cy="194818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1BC5EAB-4E78-2F49-BECE-86CAC54B5852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A60A78-7B23-7E43-8661-4BB9D0DE41FE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A5FD4B-5F93-5544-B01D-6E94545B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132" y="1878026"/>
            <a:ext cx="1461785" cy="1284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237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文本框 34"/>
          <p:cNvSpPr txBox="1"/>
          <p:nvPr/>
        </p:nvSpPr>
        <p:spPr>
          <a:xfrm>
            <a:off x="0" y="4136717"/>
            <a:ext cx="173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36" name="左大括号 35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星形拓扑结构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总线型拓扑结构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环形拓扑结构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图片 14" descr="e4168d1725fe7b2ebbf28494d052bf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10" y="1585793"/>
            <a:ext cx="2063115" cy="19481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54767" y="3766985"/>
            <a:ext cx="6650879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星形拓扑结构：一个中央结点，网络中的主机通过点对点通信链路与中央结点连接。</a:t>
            </a:r>
          </a:p>
          <a:p>
            <a:pPr>
              <a:lnSpc>
                <a:spcPct val="150000"/>
              </a:lnSpc>
            </a:pPr>
            <a:endParaRPr lang="en-US" altLang="zh-CN" sz="2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适用网络：局域网、个域网。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BC5EAB-4E78-2F49-BECE-86CAC54B5852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A60A78-7B23-7E43-8661-4BB9D0DE41FE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B7440D-7924-1F4E-8929-FF6F3AC1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132" y="1878026"/>
            <a:ext cx="1461785" cy="1284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251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4290296" y="3692365"/>
            <a:ext cx="7542235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总线型拓扑结构：网络采用一条</a:t>
            </a:r>
            <a:r>
              <a:rPr lang="zh-CN" altLang="en-US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广播信道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作为公共传输介质。所有结点均与总线连接，结点间的通信均通过共享的</a:t>
            </a:r>
            <a:r>
              <a:rPr lang="zh-CN" altLang="en-US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总线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适用网络：早期局域网。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20" y="1846659"/>
            <a:ext cx="2189480" cy="17519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0" y="4136717"/>
            <a:ext cx="173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星形拓扑结构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总线型拓扑结构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环形拓扑结构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A62DD2-9D17-2E4B-851C-24AC5C2FEB9E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4506C3-0617-4542-BF80-1F6D3F4560D5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DAC8F-96C0-DE4E-84A2-064F8389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58" y="2141315"/>
            <a:ext cx="3279228" cy="822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991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4290296" y="3692365"/>
            <a:ext cx="7542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环形拓扑结构：利用通信链路将所有结点连接成一个闭合的环。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适用网络：早期局域网，城域网。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4136717"/>
            <a:ext cx="173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分类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星形拓扑结构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总线型拓扑结构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环形拓扑结构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496744-712F-1F48-A06E-4F0E9E237EE6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D903CB-FF14-3941-BE17-698C94D525EF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0B49D-D6DE-354F-8F45-70CA12E8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49" y="1701800"/>
            <a:ext cx="1496237" cy="1577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7E5ECA-617D-D946-AF81-76D648D1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157" y="1701800"/>
            <a:ext cx="1549078" cy="1721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330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4290296" y="3692365"/>
            <a:ext cx="7542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网状拓扑结构：网络中的结点通过多条链路与不同的结点直接相连接。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适用网络：广域网，核心网络。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4136717"/>
            <a:ext cx="173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分类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星形拓扑结构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总线型拓扑结构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环形拓扑结构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8B8023-DCA9-4840-A51E-0F7183460D64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B6C9A8-CDF4-CD44-9ABF-F6B7FAC69E0B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F70A81-C0C2-C145-89E9-5F1E2E62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72" y="1925540"/>
            <a:ext cx="1699106" cy="1287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1D66B5-6E73-4E49-86DA-3069F7E24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75" y="1817101"/>
            <a:ext cx="1844854" cy="153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20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4290296" y="3692365"/>
            <a:ext cx="7542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树形拓扑结构：可以看作是总线型拓扑或星形拓扑结构网络的扩展。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适用网络：目前的局域网。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4136717"/>
            <a:ext cx="173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分类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星形拓扑结构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总线型拓扑结构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环形拓扑结构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网状拓扑结构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FAA1E6-6EEA-664A-AE1B-BF54DEFA6B0B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4EB68A-DD9D-6846-A1A2-D112499A7C53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8EA05F-6BFF-C24B-9683-97DDE016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8" y="2019376"/>
            <a:ext cx="2116456" cy="13790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7FCA8B-CF6C-3D4B-AA97-586C42CE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841" y="1841501"/>
            <a:ext cx="187325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00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4" y="2203606"/>
            <a:ext cx="1331331" cy="13313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62" y="352503"/>
            <a:ext cx="1331331" cy="1331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3" y="4329772"/>
            <a:ext cx="1331331" cy="13313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203605"/>
            <a:ext cx="1331331" cy="1331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329771"/>
            <a:ext cx="1331331" cy="13313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独立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889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4290296" y="3692365"/>
            <a:ext cx="7542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混合拓扑结构：由两种以上简单拓扑结构网络混合连接而成的网络。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适用网络：绝大数实际网络。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4136717"/>
            <a:ext cx="173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按拓扑结构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分类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1498931" y="3408022"/>
            <a:ext cx="513827" cy="2404063"/>
          </a:xfrm>
          <a:prstGeom prst="leftBrace">
            <a:avLst>
              <a:gd name="adj1" fmla="val 8333"/>
              <a:gd name="adj2" fmla="val 534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12758" y="3130322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星形拓扑结构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总线型拓扑结构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环形拓扑结构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网状拓扑结构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树形拓扑结构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混合型拓扑结构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52" y="1846659"/>
            <a:ext cx="1948981" cy="151390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60A3480-857D-3447-9B0D-30CADFEAF434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7662A0-A82C-5843-AE0D-0950E0DA3FD2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804B6A-EDE2-454B-A1C2-F1F8E10C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919" y="1871702"/>
            <a:ext cx="1335486" cy="1395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895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281"/>
            <a:ext cx="1731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1.1.4.2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按拓扑结构分类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33740"/>
              </p:ext>
            </p:extLst>
          </p:nvPr>
        </p:nvGraphicFramePr>
        <p:xfrm>
          <a:off x="2255329" y="2083241"/>
          <a:ext cx="8128000" cy="4028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2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按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拓扑</a:t>
                      </a:r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结构分类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适用网络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</a:rPr>
                        <a:t>星形拓扑结构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</a:rPr>
                        <a:t>局域网、个域网。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</a:rPr>
                        <a:t>总线型拓扑结构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</a:rPr>
                        <a:t>早期局域网。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环形拓扑结构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早期局域网，城域网。</a:t>
                      </a:r>
                      <a:endParaRPr lang="zh-CN" altLang="en-US" sz="2400" dirty="0"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网状拓扑结构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广域网，核心网络。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树形拓扑结构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目前的局域网。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混合拓扑结构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charset="-122"/>
                          <a:sym typeface="+mn-ea"/>
                        </a:rPr>
                        <a:t>绝大数实际网络。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669A2EF-15CB-A146-98E3-1CC58C88702C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AD4932-6AA2-F148-B85F-FF81E86534E2}"/>
              </a:ext>
            </a:extLst>
          </p:cNvPr>
          <p:cNvSpPr/>
          <p:nvPr/>
        </p:nvSpPr>
        <p:spPr>
          <a:xfrm>
            <a:off x="330464" y="1236044"/>
            <a:ext cx="105458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拓扑</a:t>
            </a:r>
            <a:r>
              <a:rPr lang="zh-CN" altLang="en-US" sz="2400" dirty="0">
                <a:latin typeface="+mn-ea"/>
              </a:rPr>
              <a:t>结构分类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选择、填空</a:t>
            </a:r>
            <a:r>
              <a:rPr lang="en-US" altLang="zh-CN" sz="2400" dirty="0">
                <a:latin typeface="+mn-ea"/>
              </a:rPr>
              <a:t>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893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0785" y="2096814"/>
            <a:ext cx="9065173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比较多见于广域网、核心网络的拓扑结构是（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网状拓扑结构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环形拓扑结构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树型拓扑结构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混合拓扑结构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1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0785" y="2096814"/>
            <a:ext cx="9065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比较多见于广域网、核心网络的拓扑结构是（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网状拓扑结构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环形拓扑结构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树型拓扑结构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混合拓扑结构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3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0785" y="2096814"/>
            <a:ext cx="9065173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下列计算机网络不属于按网络覆盖范围分类的是（）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个人网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局域网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城域网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广域网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5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0785" y="2096814"/>
            <a:ext cx="9065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下列计算机网络不属于按网络覆盖范围分类的是（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A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个人网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局域网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城域网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广域网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5947" y="3039061"/>
            <a:ext cx="29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计算机网络的分类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91836" y="1257654"/>
            <a:ext cx="7527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按覆盖范围分类：个域网、局域网、城域网、广域网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按拓扑结构分类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按交换方式分类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按网络用户属性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993579" y="1447463"/>
            <a:ext cx="413010" cy="35907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5850371" y="2101436"/>
            <a:ext cx="513827" cy="2404063"/>
          </a:xfrm>
          <a:prstGeom prst="leftBrace">
            <a:avLst>
              <a:gd name="adj1" fmla="val 8333"/>
              <a:gd name="adj2" fmla="val 2137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08376" y="1872306"/>
            <a:ext cx="197929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星形拓扑结构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总线型拓扑结构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环形拓扑结构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网状拓扑结构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树形拓扑结构</a:t>
            </a:r>
            <a:endParaRPr lang="zh-CN" altLang="en-US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混合型拓扑结构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5357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5947" y="3039061"/>
            <a:ext cx="29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计算机网络的分类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91836" y="1257654"/>
            <a:ext cx="7527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按覆盖范围分类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按拓扑结构分类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按交换方式分类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按网络用户属性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993579" y="1447463"/>
            <a:ext cx="413010" cy="35907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158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75" y="4401820"/>
            <a:ext cx="542925" cy="561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0" y="4603750"/>
            <a:ext cx="2449195" cy="19024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090" y="4385310"/>
            <a:ext cx="609600" cy="474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835" y="4860290"/>
            <a:ext cx="6541770" cy="1857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80" y="4385310"/>
            <a:ext cx="2056765" cy="17462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84343" y="2410004"/>
            <a:ext cx="2745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电路交换网络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报文交换网络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分组交换网络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330464" y="1313761"/>
            <a:ext cx="479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）按交换方式分类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按网络用户属性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7DCE55-2BC0-4544-B5C3-BEFB7225531F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5947" y="3039061"/>
            <a:ext cx="29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计算机网络的分类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91836" y="1257654"/>
            <a:ext cx="7527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按覆盖范围分类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按拓扑结构分类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按交换方式分类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按网络用户属性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993579" y="1447463"/>
            <a:ext cx="413010" cy="35907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5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4" y="2203606"/>
            <a:ext cx="1331331" cy="13313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62" y="352503"/>
            <a:ext cx="1331331" cy="1331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3" y="4329772"/>
            <a:ext cx="1331331" cy="13313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203605"/>
            <a:ext cx="1331331" cy="1331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329771"/>
            <a:ext cx="1331331" cy="1331331"/>
          </a:xfrm>
          <a:prstGeom prst="rect">
            <a:avLst/>
          </a:prstGeom>
        </p:spPr>
      </p:pic>
      <p:cxnSp>
        <p:nvCxnSpPr>
          <p:cNvPr id="8" name="直线箭头连接符 7"/>
          <p:cNvCxnSpPr>
            <a:stCxn id="3" idx="2"/>
            <a:endCxn id="2" idx="3"/>
          </p:cNvCxnSpPr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5" idx="1"/>
            <a:endCxn id="2" idx="3"/>
          </p:cNvCxnSpPr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4" idx="3"/>
            <a:endCxn id="2" idx="3"/>
          </p:cNvCxnSpPr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1"/>
            <a:endCxn id="2" idx="3"/>
          </p:cNvCxnSpPr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3" idx="2"/>
            <a:endCxn id="5" idx="1"/>
          </p:cNvCxnSpPr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" idx="2"/>
            <a:endCxn id="4" idx="3"/>
          </p:cNvCxnSpPr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3" idx="2"/>
            <a:endCxn id="6" idx="1"/>
          </p:cNvCxnSpPr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5" idx="1"/>
            <a:endCxn id="4" idx="3"/>
          </p:cNvCxnSpPr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6" idx="1"/>
            <a:endCxn id="4" idx="3"/>
          </p:cNvCxnSpPr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5" idx="1"/>
            <a:endCxn id="6" idx="1"/>
          </p:cNvCxnSpPr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18" name="线形标注 1 17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独立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632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75" y="4401820"/>
            <a:ext cx="542925" cy="561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0" y="4603750"/>
            <a:ext cx="2449195" cy="19024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090" y="4385310"/>
            <a:ext cx="609600" cy="474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835" y="4860290"/>
            <a:ext cx="6541770" cy="1857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80" y="4385310"/>
            <a:ext cx="2056765" cy="17462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12158" y="2254250"/>
            <a:ext cx="957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公用网：面向公众开放的网络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私有网：某个组织（政府或者企业）出资建设专门面向该组织，不向公众开放。例如：银行专用网络。</a:t>
            </a:r>
          </a:p>
        </p:txBody>
      </p:sp>
      <p:sp>
        <p:nvSpPr>
          <p:cNvPr id="8" name="矩形 7"/>
          <p:cNvSpPr/>
          <p:nvPr/>
        </p:nvSpPr>
        <p:spPr>
          <a:xfrm>
            <a:off x="330464" y="1198409"/>
            <a:ext cx="479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）按用户属性分类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853872" y="749791"/>
            <a:ext cx="184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计算机网络的分类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200955" y="0"/>
            <a:ext cx="2572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按覆盖范围分类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按拓扑结构分类</a:t>
            </a:r>
          </a:p>
          <a:p>
            <a:endParaRPr lang="zh-CN" altLang="en-US" sz="1600" dirty="0"/>
          </a:p>
          <a:p>
            <a:r>
              <a:rPr lang="zh-CN" altLang="en-US" sz="1600" dirty="0"/>
              <a:t>按交换方式分类</a:t>
            </a: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按网络用户属性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9641615" y="252343"/>
            <a:ext cx="416821" cy="1333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C2B9F-892D-1D40-ACED-2340C391AE7D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3953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3176028"/>
            <a:ext cx="1765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计算机网络</a:t>
            </a:r>
            <a:endParaRPr lang="en-US" altLang="zh-CN" sz="2400" dirty="0"/>
          </a:p>
          <a:p>
            <a:r>
              <a:rPr lang="zh-CN" altLang="zh-CN" sz="2400" dirty="0"/>
              <a:t>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3818" y="1416560"/>
            <a:ext cx="97592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按覆盖范围分类：个域网、局域网、城域网、广域网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按拓扑结构分类：</a:t>
            </a:r>
            <a:r>
              <a:rPr lang="zh-CN" altLang="en-US" sz="2400" dirty="0">
                <a:sym typeface="+mn-ea"/>
              </a:rPr>
              <a:t>星形、总线型、环形、网状、树形拓扑结构、混合型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按交换方式分类：电路交换网络、报文交换网络、分组交换网络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按网络用户属性：公用网、私有网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750808" y="1796177"/>
            <a:ext cx="413010" cy="35907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C86571-F484-D544-9337-C5CC21700A7F}"/>
              </a:ext>
            </a:extLst>
          </p:cNvPr>
          <p:cNvSpPr/>
          <p:nvPr/>
        </p:nvSpPr>
        <p:spPr>
          <a:xfrm>
            <a:off x="330464" y="452712"/>
            <a:ext cx="361188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1.1.4 </a:t>
            </a:r>
            <a:r>
              <a:rPr lang="zh-CN" altLang="en-US" sz="2400" dirty="0">
                <a:latin typeface="+mn-ea"/>
              </a:rPr>
              <a:t>计算机网络的分类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439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/>
              <a:t>第一节 计算机网络基本概念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6967463" y="953026"/>
            <a:ext cx="389740" cy="213175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57203" y="830462"/>
            <a:ext cx="349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协议的定义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计算机网络的分类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44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506" y="3072871"/>
            <a:ext cx="308292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第一章 </a:t>
            </a:r>
            <a:r>
              <a:rPr lang="zh-CN" altLang="en-US" sz="2125">
                <a:sym typeface="+mn-ea"/>
              </a:rPr>
              <a:t>计算机</a:t>
            </a:r>
            <a:r>
              <a:rPr lang="zh-CN" altLang="en-US" sz="2125" dirty="0">
                <a:sym typeface="+mn-ea"/>
              </a:rPr>
              <a:t>网络概述</a:t>
            </a:r>
            <a:endParaRPr lang="zh-CN" altLang="en-US" sz="2125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5485" y="1761741"/>
            <a:ext cx="513715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/>
              <a:t>第一节 计算机网络基本概念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solidFill>
                  <a:srgbClr val="FF0000"/>
                </a:solidFill>
              </a:rPr>
              <a:t>第二节 计算机网络结构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第三节 数据交换技术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第四节 计算机网络性能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第五节 计算机网络体系结构</a:t>
            </a:r>
          </a:p>
          <a:p>
            <a:pPr>
              <a:lnSpc>
                <a:spcPct val="150000"/>
              </a:lnSpc>
            </a:pPr>
            <a:r>
              <a:rPr lang="zh-CN" altLang="en-US" sz="2130" dirty="0"/>
              <a:t>第六节 计算机网络与因特网发展简史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3085745" y="2018904"/>
            <a:ext cx="389740" cy="25280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232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3692" y="3249485"/>
            <a:ext cx="288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计算机网络结构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2850591" y="2351314"/>
            <a:ext cx="573927" cy="225800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575723" y="2012723"/>
            <a:ext cx="1898015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网络边缘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接入网络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网络核心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9418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09078" y="719379"/>
            <a:ext cx="270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397239" y="268528"/>
            <a:ext cx="96778" cy="14764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网络边缘</a:t>
            </a:r>
          </a:p>
          <a:p>
            <a:endParaRPr lang="zh-CN" altLang="en-US"/>
          </a:p>
          <a:p>
            <a:r>
              <a:rPr lang="zh-CN" altLang="en-US"/>
              <a:t>接入网络</a:t>
            </a:r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3125" y="624185"/>
            <a:ext cx="362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计算机网络结构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E41C8-F0FD-0040-820F-CC445578F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7" t="8679" r="5356" b="15253"/>
          <a:stretch/>
        </p:blipFill>
        <p:spPr>
          <a:xfrm>
            <a:off x="2443296" y="1565198"/>
            <a:ext cx="6776277" cy="4668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FD2E25-5783-CE49-BAF7-3FB7FCB14C93}"/>
              </a:ext>
            </a:extLst>
          </p:cNvPr>
          <p:cNvSpPr/>
          <p:nvPr/>
        </p:nvSpPr>
        <p:spPr>
          <a:xfrm>
            <a:off x="5283789" y="1979880"/>
            <a:ext cx="1378267" cy="42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2A91CD7-E5D1-DF45-AE6E-1FA68C1FCF8E}"/>
              </a:ext>
            </a:extLst>
          </p:cNvPr>
          <p:cNvSpPr/>
          <p:nvPr/>
        </p:nvSpPr>
        <p:spPr>
          <a:xfrm>
            <a:off x="5594950" y="3220846"/>
            <a:ext cx="805849" cy="226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网络边缘</a:t>
            </a:r>
          </a:p>
          <a:p>
            <a:endParaRPr lang="zh-CN" altLang="en-US"/>
          </a:p>
          <a:p>
            <a:r>
              <a:rPr lang="zh-CN" altLang="en-US"/>
              <a:t>接入网络</a:t>
            </a:r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3124" y="1982481"/>
            <a:ext cx="10332757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/>
              <a:t>网络边缘：</a:t>
            </a:r>
            <a:r>
              <a:rPr lang="zh-CN" altLang="en-US" sz="2400" dirty="0"/>
              <a:t>连接到网络上的计算机、服务器、智能手机、智能传感器、智能家电等称为</a:t>
            </a:r>
            <a:r>
              <a:rPr lang="zh-CN" altLang="en-US" sz="2400" dirty="0">
                <a:solidFill>
                  <a:srgbClr val="FF0000"/>
                </a:solidFill>
              </a:rPr>
              <a:t>主机</a:t>
            </a:r>
            <a:r>
              <a:rPr lang="zh-CN" altLang="en-US" sz="2400" dirty="0"/>
              <a:t>或者</a:t>
            </a:r>
            <a:r>
              <a:rPr lang="zh-CN" altLang="en-US" sz="2400" dirty="0">
                <a:solidFill>
                  <a:srgbClr val="FF0000"/>
                </a:solidFill>
              </a:rPr>
              <a:t>端系统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3125" y="624185"/>
            <a:ext cx="362715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1.2.1 </a:t>
            </a:r>
            <a:r>
              <a:rPr lang="zh-CN" altLang="en-US" sz="2400" dirty="0"/>
              <a:t>网络边缘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53A96A-D712-EA43-9AF4-3F393033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96" y="3429000"/>
            <a:ext cx="3810526" cy="280481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123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endParaRPr lang="zh-CN" altLang="en-US" sz="2130"/>
          </a:p>
          <a:p>
            <a:pPr fontAlgn="auto">
              <a:lnSpc>
                <a:spcPct val="100000"/>
              </a:lnSpc>
            </a:pPr>
            <a:endParaRPr lang="zh-CN" altLang="en-US" sz="2130"/>
          </a:p>
          <a:p>
            <a:pPr fontAlgn="auto">
              <a:lnSpc>
                <a:spcPct val="150000"/>
              </a:lnSpc>
            </a:pPr>
            <a:endParaRPr lang="zh-CN" altLang="en-US" sz="2130"/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1.2.2 </a:t>
            </a:r>
            <a:r>
              <a:rPr lang="zh-CN" altLang="en-US" sz="2400"/>
              <a:t>接入网络</a:t>
            </a:r>
            <a:r>
              <a:rPr lang="en-US" altLang="zh-CN" sz="2400"/>
              <a:t>【</a:t>
            </a:r>
            <a:r>
              <a:rPr lang="zh-CN" altLang="en-US" sz="2400"/>
              <a:t>选择</a:t>
            </a:r>
            <a:r>
              <a:rPr lang="en-US" altLang="zh-CN" sz="2400"/>
              <a:t>】</a:t>
            </a:r>
            <a:r>
              <a:rPr lang="zh-CN" altLang="en-US" sz="2400"/>
              <a:t> 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73124" y="1982481"/>
            <a:ext cx="1033275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/>
              <a:t>接入网络：</a:t>
            </a:r>
            <a:r>
              <a:rPr lang="zh-CN" altLang="en-US" sz="2400"/>
              <a:t>实现网络边缘的端系统与网络核心连接与接入的网络。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4315" y="286991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/>
              <a:t>1</a:t>
            </a:r>
            <a:r>
              <a:rPr lang="zh-CN" altLang="en-US" sz="2400"/>
              <a:t>、电话拨号接入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2</a:t>
            </a:r>
            <a:r>
              <a:rPr lang="zh-CN" altLang="en-US" sz="2400"/>
              <a:t>、非对称数字用户线路</a:t>
            </a:r>
            <a:r>
              <a:rPr lang="en-US" altLang="zh-CN" sz="2400"/>
              <a:t>ADSL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3</a:t>
            </a:r>
            <a:r>
              <a:rPr lang="zh-CN" altLang="en-US" sz="2400"/>
              <a:t>、混合光纤同轴电缆</a:t>
            </a:r>
            <a:r>
              <a:rPr lang="en-US" altLang="zh-CN" sz="2400"/>
              <a:t>HFC</a:t>
            </a:r>
            <a:r>
              <a:rPr lang="zh-CN" altLang="en-US" sz="2400"/>
              <a:t>接入网络</a:t>
            </a:r>
            <a:endParaRPr lang="en-US" altLang="zh-CN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4</a:t>
            </a:r>
            <a:r>
              <a:rPr lang="zh-CN" altLang="en-US" sz="2400"/>
              <a:t>、局域网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5</a:t>
            </a:r>
            <a:r>
              <a:rPr lang="zh-CN" altLang="en-US" sz="2400"/>
              <a:t>、移动接入网络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962AD0-2473-3C41-8C45-6B8B564D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299" y="2892697"/>
            <a:ext cx="3810526" cy="280481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、电话拨号接入：利用</a:t>
            </a:r>
            <a:r>
              <a:rPr lang="zh-CN" altLang="en-US" sz="2400" dirty="0">
                <a:solidFill>
                  <a:srgbClr val="FF3300"/>
                </a:solidFill>
              </a:rPr>
              <a:t>电话</a:t>
            </a:r>
            <a:r>
              <a:rPr lang="zh-CN" altLang="en-US" sz="2400" dirty="0"/>
              <a:t>网络接入。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4" y="1974850"/>
            <a:ext cx="11373485" cy="445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chemeClr val="tx1"/>
                </a:solidFill>
              </a:rPr>
              <a:t>非对称</a:t>
            </a:r>
            <a:r>
              <a:rPr lang="zh-CN" altLang="en-US" sz="2400" dirty="0"/>
              <a:t>数字用户线路</a:t>
            </a:r>
            <a:r>
              <a:rPr lang="en-US" altLang="zh-CN" sz="2400" dirty="0">
                <a:solidFill>
                  <a:schemeClr val="accent6"/>
                </a:solidFill>
              </a:rPr>
              <a:t>ADSL</a:t>
            </a:r>
            <a:r>
              <a:rPr lang="zh-CN" altLang="en-US" sz="2400" dirty="0"/>
              <a:t>：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了解：用户线路（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subscriber line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）：电话机连接电话端局的线路。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cs typeface="Microsoft YaHei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         非对称数字用户线路（ 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A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symmetric 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D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igital 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S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ubscriber 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L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ine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YaHei" charset="-122"/>
              </a:rPr>
              <a:t>）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      特点：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      ①利用</a:t>
            </a:r>
            <a:r>
              <a:rPr lang="zh-CN" altLang="en-US" sz="2400" dirty="0">
                <a:solidFill>
                  <a:schemeClr val="accent6"/>
                </a:solidFill>
              </a:rPr>
              <a:t>电话</a:t>
            </a:r>
            <a:r>
              <a:rPr lang="zh-CN" altLang="en-US" sz="2400" dirty="0"/>
              <a:t>网络接入。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  ②</a:t>
            </a:r>
            <a:r>
              <a:rPr lang="zh-CN" altLang="en-US" sz="2400" dirty="0"/>
              <a:t>基于频分多路复用技术。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  ③非对称。（上行带宽：</a:t>
            </a:r>
            <a:r>
              <a:rPr lang="en-US" altLang="zh-CN" sz="2400" dirty="0">
                <a:sym typeface="+mn-ea"/>
              </a:rPr>
              <a:t>512kbit/s-1Mbit/s</a:t>
            </a:r>
            <a:r>
              <a:rPr lang="zh-CN" altLang="en-US" sz="2400" dirty="0">
                <a:sym typeface="+mn-ea"/>
              </a:rPr>
              <a:t>，下行带宽</a:t>
            </a:r>
            <a:r>
              <a:rPr lang="en-US" altLang="zh-CN" sz="2400" dirty="0">
                <a:sym typeface="+mn-ea"/>
              </a:rPr>
              <a:t>1-8Mbit/s </a:t>
            </a:r>
            <a:r>
              <a:rPr lang="zh-CN" altLang="en-US" sz="2400" dirty="0">
                <a:sym typeface="+mn-ea"/>
              </a:rPr>
              <a:t>）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      </a:t>
            </a:r>
            <a:r>
              <a:rPr lang="zh-CN" altLang="en-US" sz="2400" dirty="0">
                <a:sym typeface="+mn-ea"/>
              </a:rPr>
              <a:t>④</a:t>
            </a:r>
            <a:r>
              <a:rPr lang="zh-CN" altLang="en-US" sz="2400" dirty="0">
                <a:solidFill>
                  <a:schemeClr val="accent6"/>
                </a:solidFill>
              </a:rPr>
              <a:t>独享式</a:t>
            </a:r>
            <a:r>
              <a:rPr lang="zh-CN" altLang="en-US" sz="2400" dirty="0"/>
              <a:t>接入。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4" y="2203606"/>
            <a:ext cx="1331331" cy="13313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62" y="352503"/>
            <a:ext cx="1331331" cy="1331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3" y="4329772"/>
            <a:ext cx="1331331" cy="13313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2203605"/>
            <a:ext cx="1331331" cy="1331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3" y="4329771"/>
            <a:ext cx="1331331" cy="1331331"/>
          </a:xfrm>
          <a:prstGeom prst="rect">
            <a:avLst/>
          </a:prstGeom>
        </p:spPr>
      </p:pic>
      <p:cxnSp>
        <p:nvCxnSpPr>
          <p:cNvPr id="8" name="直线箭头连接符 7"/>
          <p:cNvCxnSpPr>
            <a:stCxn id="3" idx="2"/>
            <a:endCxn id="2" idx="3"/>
          </p:cNvCxnSpPr>
          <p:nvPr/>
        </p:nvCxnSpPr>
        <p:spPr>
          <a:xfrm flipH="1">
            <a:off x="3904785" y="1683834"/>
            <a:ext cx="1839643" cy="11854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5" idx="1"/>
            <a:endCxn id="2" idx="3"/>
          </p:cNvCxnSpPr>
          <p:nvPr/>
        </p:nvCxnSpPr>
        <p:spPr>
          <a:xfrm flipH="1">
            <a:off x="3904785" y="2869271"/>
            <a:ext cx="3928328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4" idx="3"/>
            <a:endCxn id="2" idx="3"/>
          </p:cNvCxnSpPr>
          <p:nvPr/>
        </p:nvCxnSpPr>
        <p:spPr>
          <a:xfrm flipV="1">
            <a:off x="3904784" y="2869272"/>
            <a:ext cx="1" cy="21261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1"/>
            <a:endCxn id="2" idx="3"/>
          </p:cNvCxnSpPr>
          <p:nvPr/>
        </p:nvCxnSpPr>
        <p:spPr>
          <a:xfrm flipH="1" flipV="1">
            <a:off x="3904785" y="2869272"/>
            <a:ext cx="3928328" cy="21261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3" idx="2"/>
            <a:endCxn id="5" idx="1"/>
          </p:cNvCxnSpPr>
          <p:nvPr/>
        </p:nvCxnSpPr>
        <p:spPr>
          <a:xfrm>
            <a:off x="5744428" y="1683834"/>
            <a:ext cx="2088685" cy="11854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" idx="2"/>
            <a:endCxn id="4" idx="3"/>
          </p:cNvCxnSpPr>
          <p:nvPr/>
        </p:nvCxnSpPr>
        <p:spPr>
          <a:xfrm flipH="1">
            <a:off x="3904784" y="1683834"/>
            <a:ext cx="1839644" cy="33116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3" idx="2"/>
            <a:endCxn id="6" idx="1"/>
          </p:cNvCxnSpPr>
          <p:nvPr/>
        </p:nvCxnSpPr>
        <p:spPr>
          <a:xfrm>
            <a:off x="5744428" y="1683834"/>
            <a:ext cx="2088685" cy="33116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5" idx="1"/>
            <a:endCxn id="4" idx="3"/>
          </p:cNvCxnSpPr>
          <p:nvPr/>
        </p:nvCxnSpPr>
        <p:spPr>
          <a:xfrm flipH="1">
            <a:off x="3904784" y="2869271"/>
            <a:ext cx="3928329" cy="212616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6" idx="1"/>
            <a:endCxn id="4" idx="3"/>
          </p:cNvCxnSpPr>
          <p:nvPr/>
        </p:nvCxnSpPr>
        <p:spPr>
          <a:xfrm flipH="1">
            <a:off x="3904784" y="4995437"/>
            <a:ext cx="3928329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5" idx="1"/>
            <a:endCxn id="6" idx="1"/>
          </p:cNvCxnSpPr>
          <p:nvPr/>
        </p:nvCxnSpPr>
        <p:spPr>
          <a:xfrm>
            <a:off x="7833113" y="2869271"/>
            <a:ext cx="0" cy="21261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13486" y="12406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一、计算机网络的定义</a:t>
            </a:r>
          </a:p>
        </p:txBody>
      </p:sp>
      <p:sp>
        <p:nvSpPr>
          <p:cNvPr id="18" name="线形标注 1 17"/>
          <p:cNvSpPr/>
          <p:nvPr/>
        </p:nvSpPr>
        <p:spPr>
          <a:xfrm>
            <a:off x="9072282" y="195239"/>
            <a:ext cx="1846729" cy="714078"/>
          </a:xfrm>
          <a:prstGeom prst="borderCallout1">
            <a:avLst>
              <a:gd name="adj1" fmla="val 48398"/>
              <a:gd name="adj2" fmla="val -12216"/>
              <a:gd name="adj3" fmla="val 98543"/>
              <a:gd name="adj4" fmla="val -134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独立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1075765" y="307898"/>
            <a:ext cx="1846729" cy="714078"/>
          </a:xfrm>
          <a:prstGeom prst="borderCallout1">
            <a:avLst>
              <a:gd name="adj1" fmla="val 40865"/>
              <a:gd name="adj2" fmla="val 108172"/>
              <a:gd name="adj3" fmla="val 256726"/>
              <a:gd name="adj4" fmla="val 1966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互连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08933" y="-245962"/>
            <a:ext cx="10649415" cy="7171194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zh-CN" sz="11500" dirty="0"/>
          </a:p>
          <a:p>
            <a:pPr algn="ctr"/>
            <a:endParaRPr kumimoji="1" lang="en-US" altLang="zh-CN" sz="11500" dirty="0"/>
          </a:p>
          <a:p>
            <a:pPr algn="ctr"/>
            <a:r>
              <a:rPr kumimoji="1" lang="zh-CN" altLang="en-US" sz="11500" dirty="0"/>
              <a:t>人际网络</a:t>
            </a:r>
            <a:endParaRPr kumimoji="1" lang="en-US" altLang="zh-CN" sz="11500" dirty="0"/>
          </a:p>
          <a:p>
            <a:pPr algn="ctr"/>
            <a:endParaRPr kumimoji="1" lang="zh-CN" altLang="en-US" sz="1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8765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、混合光纤同轴电缆</a:t>
            </a:r>
            <a:r>
              <a:rPr lang="en-US" altLang="zh-CN" sz="2400" dirty="0">
                <a:solidFill>
                  <a:schemeClr val="accent6"/>
                </a:solidFill>
              </a:rPr>
              <a:t>HFC</a:t>
            </a:r>
            <a:r>
              <a:rPr lang="zh-CN" altLang="en-US" sz="2400" dirty="0"/>
              <a:t>接入网络：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了解：混合光纤同轴电缆网（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H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ybrid 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F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iber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－</a:t>
            </a:r>
            <a:r>
              <a:rPr lang="en-US" altLang="zh-CN" sz="2400" dirty="0">
                <a:solidFill>
                  <a:srgbClr val="FF33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C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oaxial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）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特点：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①</a:t>
            </a:r>
            <a:r>
              <a:rPr lang="zh-CN" altLang="en-US" sz="2400" dirty="0"/>
              <a:t>利用</a:t>
            </a:r>
            <a:r>
              <a:rPr lang="zh-CN" altLang="en-US" sz="2400" dirty="0">
                <a:solidFill>
                  <a:schemeClr val="accent6"/>
                </a:solidFill>
              </a:rPr>
              <a:t>有线电视</a:t>
            </a:r>
            <a:r>
              <a:rPr lang="zh-CN" altLang="en-US" sz="2400" dirty="0"/>
              <a:t>网络接入的技术。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②基于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频分</a:t>
            </a:r>
            <a:r>
              <a:rPr lang="zh-CN" altLang="en-US" sz="2400" dirty="0">
                <a:sym typeface="+mn-ea"/>
              </a:rPr>
              <a:t>多路复用技术。</a:t>
            </a:r>
            <a:endParaRPr lang="en-US" altLang="zh-CN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③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非对称</a:t>
            </a:r>
            <a:r>
              <a:rPr lang="zh-CN" altLang="en-US" sz="2400" dirty="0">
                <a:sym typeface="+mn-ea"/>
              </a:rPr>
              <a:t>。（上行带宽：</a:t>
            </a:r>
            <a:r>
              <a:rPr lang="en-US" altLang="zh-CN" sz="2400" dirty="0">
                <a:sym typeface="+mn-ea"/>
              </a:rPr>
              <a:t>30.7Mbit/s</a:t>
            </a:r>
            <a:r>
              <a:rPr lang="zh-CN" altLang="en-US" sz="2400" dirty="0">
                <a:sym typeface="+mn-ea"/>
              </a:rPr>
              <a:t>，下行带宽</a:t>
            </a:r>
            <a:r>
              <a:rPr lang="en-US" altLang="zh-CN" sz="2400" dirty="0">
                <a:sym typeface="+mn-ea"/>
              </a:rPr>
              <a:t>42.8Mbit/s </a:t>
            </a:r>
            <a:r>
              <a:rPr lang="zh-CN" altLang="en-US" sz="2400" dirty="0">
                <a:sym typeface="+mn-ea"/>
              </a:rPr>
              <a:t>）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   ④</a:t>
            </a:r>
            <a:r>
              <a:rPr lang="zh-CN" altLang="en-US" sz="2400" dirty="0">
                <a:solidFill>
                  <a:schemeClr val="accent6"/>
                </a:solidFill>
                <a:sym typeface="+mn-ea"/>
              </a:rPr>
              <a:t>共享式</a:t>
            </a:r>
            <a:r>
              <a:rPr lang="zh-CN" altLang="en-US" sz="2400" dirty="0">
                <a:sym typeface="+mn-ea"/>
              </a:rPr>
              <a:t>接入</a:t>
            </a:r>
            <a:endParaRPr lang="en-US" altLang="zh-CN" sz="24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、局域网：典型的局域网技术是</a:t>
            </a:r>
            <a:r>
              <a:rPr lang="zh-CN" altLang="en-US" sz="2400" dirty="0">
                <a:solidFill>
                  <a:schemeClr val="accent6"/>
                </a:solidFill>
              </a:rPr>
              <a:t>以太网（有线）</a:t>
            </a:r>
            <a:r>
              <a:rPr lang="zh-CN" altLang="en-US" sz="2400" dirty="0"/>
              <a:t>、</a:t>
            </a:r>
            <a:r>
              <a:rPr lang="en-US" altLang="zh-CN" sz="2400" dirty="0" err="1">
                <a:solidFill>
                  <a:schemeClr val="accent6"/>
                </a:solidFill>
              </a:rPr>
              <a:t>WiFi</a:t>
            </a:r>
            <a:r>
              <a:rPr lang="zh-CN" altLang="en-US" sz="2400" dirty="0">
                <a:solidFill>
                  <a:schemeClr val="accent6"/>
                </a:solidFill>
              </a:rPr>
              <a:t>（无线）</a:t>
            </a:r>
            <a:r>
              <a:rPr lang="zh-CN" altLang="en-US" sz="2400" dirty="0"/>
              <a:t>等。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/>
              <a:t>5</a:t>
            </a:r>
            <a:r>
              <a:rPr lang="zh-CN" altLang="en-US" sz="2400" dirty="0"/>
              <a:t>、移动接入网络：利用移动通信网络，如</a:t>
            </a:r>
            <a:r>
              <a:rPr lang="en-US" altLang="zh-CN" sz="2400" dirty="0"/>
              <a:t>3G/4G/5G</a:t>
            </a:r>
            <a:r>
              <a:rPr lang="zh-CN" altLang="en-US" sz="2400" dirty="0"/>
              <a:t>网络。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8515" y="1974850"/>
            <a:ext cx="9869170" cy="123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endParaRPr lang="zh-CN" altLang="en-US" sz="2130"/>
          </a:p>
          <a:p>
            <a:pPr fontAlgn="auto">
              <a:lnSpc>
                <a:spcPct val="100000"/>
              </a:lnSpc>
            </a:pPr>
            <a:endParaRPr lang="zh-CN" altLang="en-US" sz="2130"/>
          </a:p>
          <a:p>
            <a:pPr fontAlgn="auto">
              <a:lnSpc>
                <a:spcPct val="150000"/>
              </a:lnSpc>
            </a:pPr>
            <a:endParaRPr lang="zh-CN" altLang="en-US" sz="2130"/>
          </a:p>
        </p:txBody>
      </p:sp>
      <p:sp>
        <p:nvSpPr>
          <p:cNvPr id="3" name="文本框 2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接入网络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网络核心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125" y="624185"/>
            <a:ext cx="362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1.2.2 </a:t>
            </a:r>
            <a:r>
              <a:rPr lang="zh-CN" altLang="en-US" sz="2400" dirty="0"/>
              <a:t>接入网络</a:t>
            </a:r>
            <a:r>
              <a:rPr lang="en-US" altLang="zh-CN" sz="2400" dirty="0"/>
              <a:t>【</a:t>
            </a:r>
            <a:r>
              <a:rPr lang="zh-CN" altLang="en-US" sz="2400" dirty="0"/>
              <a:t>选择</a:t>
            </a:r>
            <a:r>
              <a:rPr lang="en-US" altLang="zh-CN" sz="2400" dirty="0"/>
              <a:t>】</a:t>
            </a:r>
            <a:r>
              <a:rPr lang="zh-CN" altLang="en-US" sz="2400" dirty="0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3124" y="1982481"/>
            <a:ext cx="1033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接入网络：实现网络边缘的端系统与网络核心连接与接入的网络。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91502" y="32124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、电话拨号接入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、非对称数字用户线路</a:t>
            </a:r>
            <a:r>
              <a:rPr lang="en-US" altLang="zh-CN" sz="2400" dirty="0"/>
              <a:t>ADSL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、混合光纤同轴电缆</a:t>
            </a:r>
            <a:r>
              <a:rPr lang="en-US" altLang="zh-CN" sz="2400" dirty="0"/>
              <a:t>HFC</a:t>
            </a:r>
            <a:r>
              <a:rPr lang="zh-CN" altLang="en-US" sz="2400" dirty="0"/>
              <a:t>接入网络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、局域网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5</a:t>
            </a:r>
            <a:r>
              <a:rPr lang="zh-CN" altLang="en-US" sz="2400" dirty="0"/>
              <a:t>、移动接入网络</a:t>
            </a:r>
          </a:p>
        </p:txBody>
      </p:sp>
    </p:spTree>
    <p:extLst>
      <p:ext uri="{BB962C8B-B14F-4D97-AF65-F5344CB8AC3E}">
        <p14:creationId xmlns:p14="http://schemas.microsoft.com/office/powerpoint/2010/main" val="182271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/>
              <a:t>接入网络</a:t>
            </a: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网络核心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F712C0-08C1-4040-8D77-AFFEABAB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7" t="8679" r="5356" b="15253"/>
          <a:stretch/>
        </p:blipFill>
        <p:spPr>
          <a:xfrm>
            <a:off x="2443296" y="1565198"/>
            <a:ext cx="6776277" cy="46686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116DBF-3545-264D-A569-286211A3821B}"/>
              </a:ext>
            </a:extLst>
          </p:cNvPr>
          <p:cNvSpPr/>
          <p:nvPr/>
        </p:nvSpPr>
        <p:spPr>
          <a:xfrm>
            <a:off x="5283789" y="1979880"/>
            <a:ext cx="1378267" cy="42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987A6B3-1360-3545-927A-A5852F749EB0}"/>
              </a:ext>
            </a:extLst>
          </p:cNvPr>
          <p:cNvSpPr/>
          <p:nvPr/>
        </p:nvSpPr>
        <p:spPr>
          <a:xfrm>
            <a:off x="5594950" y="3220846"/>
            <a:ext cx="805849" cy="226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EEEC6C-2F62-BF43-9E8A-17FDC379CC3E}"/>
              </a:ext>
            </a:extLst>
          </p:cNvPr>
          <p:cNvSpPr txBox="1"/>
          <p:nvPr/>
        </p:nvSpPr>
        <p:spPr>
          <a:xfrm>
            <a:off x="845819" y="474980"/>
            <a:ext cx="412062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1.2.3 </a:t>
            </a:r>
            <a:r>
              <a:rPr lang="zh-CN" altLang="en-US" sz="2400" dirty="0">
                <a:latin typeface="+mn-ea"/>
              </a:rPr>
              <a:t>网络核心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45819" y="474980"/>
            <a:ext cx="412062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1.2.3 </a:t>
            </a:r>
            <a:r>
              <a:rPr lang="zh-CN" altLang="en-US" sz="2400" dirty="0">
                <a:latin typeface="+mn-ea"/>
              </a:rPr>
              <a:t>网络核心</a:t>
            </a:r>
            <a:r>
              <a:rPr lang="en-US" altLang="zh-CN" sz="2400" dirty="0">
                <a:latin typeface="+mn-ea"/>
              </a:rPr>
              <a:t>【</a:t>
            </a:r>
            <a:r>
              <a:rPr lang="zh-CN" altLang="en-US" sz="2400" dirty="0">
                <a:latin typeface="+mn-ea"/>
              </a:rPr>
              <a:t>选择</a:t>
            </a:r>
            <a:r>
              <a:rPr lang="en-US" altLang="zh-CN" sz="2400" dirty="0">
                <a:latin typeface="+mn-ea"/>
              </a:rPr>
              <a:t>】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397" y="1707515"/>
            <a:ext cx="10783888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网络核心：由通信链路互连的</a:t>
            </a:r>
            <a:r>
              <a:rPr lang="zh-CN" altLang="en-US" sz="2400" dirty="0">
                <a:solidFill>
                  <a:srgbClr val="FF0000"/>
                </a:solidFill>
              </a:rPr>
              <a:t>分组交换设备（路由器和交换机）</a:t>
            </a:r>
            <a:r>
              <a:rPr lang="zh-CN" altLang="en-US" sz="2400" dirty="0"/>
              <a:t>构成的网络。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作用：实现网络边缘中主机之间的</a:t>
            </a:r>
            <a:r>
              <a:rPr lang="zh-CN" altLang="en-US" sz="2400" dirty="0">
                <a:solidFill>
                  <a:srgbClr val="FF0000"/>
                </a:solidFill>
              </a:rPr>
              <a:t>中继与转发</a:t>
            </a:r>
            <a:r>
              <a:rPr lang="zh-CN" altLang="en-US" sz="2400" dirty="0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30665" y="88836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计算机网络结构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918825" y="43751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62640" y="330835"/>
            <a:ext cx="189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网络边缘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/>
              <a:t>接入网络</a:t>
            </a:r>
          </a:p>
          <a:p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网络核心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32F845-D543-1549-8093-B6523E4A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57" y="3358694"/>
            <a:ext cx="3810526" cy="280481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7366" y="1860331"/>
            <a:ext cx="8324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大规模现代计算机网络的结构不包括（）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网络底层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网络边缘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接入网络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网络核心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7366" y="1860331"/>
            <a:ext cx="8324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大规模现代计算机网络的结构不包括（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网络底层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网络边缘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接入网络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网络核心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7366" y="1860331"/>
            <a:ext cx="832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在接入网络技术中，以太网和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Wi-Fi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是典型的（）技术。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7366" y="1873666"/>
            <a:ext cx="879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在接入网络技术中，以太网和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Wi-Fi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是典型的（</a:t>
            </a:r>
            <a:r>
              <a:rPr lang="zh-CN" altLang="en-US" sz="240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局域网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）技术。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259" t="32083" r="11012" b="27292"/>
          <a:stretch/>
        </p:blipFill>
        <p:spPr>
          <a:xfrm>
            <a:off x="412433" y="254497"/>
            <a:ext cx="1614171" cy="149887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7443</Words>
  <Application>Microsoft Macintosh PowerPoint</Application>
  <PresentationFormat>宽屏</PresentationFormat>
  <Paragraphs>1442</Paragraphs>
  <Slides>142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52" baseType="lpstr">
      <vt:lpstr>等线</vt:lpstr>
      <vt:lpstr>黑体</vt:lpstr>
      <vt:lpstr>SimSun</vt:lpstr>
      <vt:lpstr>Microsoft YaHei</vt:lpstr>
      <vt:lpstr>Microsoft YaHei</vt:lpstr>
      <vt:lpstr>KaiTi</vt:lpstr>
      <vt:lpstr>Arial</vt:lpstr>
      <vt:lpstr>Calibri</vt:lpstr>
      <vt:lpstr>Helvetica Neue For Number</vt:lpstr>
      <vt:lpstr>Office 主题​​</vt:lpstr>
      <vt:lpstr>计算机网络原理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178033415@qq.com</cp:lastModifiedBy>
  <cp:revision>498</cp:revision>
  <cp:lastPrinted>2019-08-20T11:05:06Z</cp:lastPrinted>
  <dcterms:created xsi:type="dcterms:W3CDTF">2017-08-03T09:01:00Z</dcterms:created>
  <dcterms:modified xsi:type="dcterms:W3CDTF">2020-07-28T10:44:36Z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